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83" r:id="rId3"/>
    <p:sldId id="300" r:id="rId4"/>
    <p:sldId id="258" r:id="rId5"/>
    <p:sldId id="260" r:id="rId6"/>
    <p:sldId id="261" r:id="rId7"/>
    <p:sldId id="262" r:id="rId8"/>
    <p:sldId id="259" r:id="rId9"/>
    <p:sldId id="281" r:id="rId10"/>
    <p:sldId id="301" r:id="rId11"/>
    <p:sldId id="279" r:id="rId12"/>
    <p:sldId id="280" r:id="rId13"/>
    <p:sldId id="285" r:id="rId14"/>
    <p:sldId id="269" r:id="rId15"/>
    <p:sldId id="263" r:id="rId16"/>
    <p:sldId id="266" r:id="rId17"/>
  </p:sldIdLst>
  <p:sldSz cx="9144000" cy="6858000" type="screen4x3"/>
  <p:notesSz cx="6648450" cy="97742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45" autoAdjust="0"/>
  </p:normalViewPr>
  <p:slideViewPr>
    <p:cSldViewPr>
      <p:cViewPr varScale="1">
        <p:scale>
          <a:sx n="108" d="100"/>
          <a:sy n="108" d="100"/>
        </p:scale>
        <p:origin x="1704"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881313" cy="48895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765550" y="0"/>
            <a:ext cx="2881313" cy="488950"/>
          </a:xfrm>
          <a:prstGeom prst="rect">
            <a:avLst/>
          </a:prstGeom>
        </p:spPr>
        <p:txBody>
          <a:bodyPr vert="horz" lIns="91440" tIns="45720" rIns="91440" bIns="45720" rtlCol="0"/>
          <a:lstStyle>
            <a:lvl1pPr algn="r">
              <a:defRPr sz="1200"/>
            </a:lvl1pPr>
          </a:lstStyle>
          <a:p>
            <a:fld id="{8382AF3E-BFA2-44EC-99A8-CC1B02E5EA91}" type="datetimeFigureOut">
              <a:rPr lang="de-DE" smtClean="0"/>
              <a:t>09.09.25</a:t>
            </a:fld>
            <a:endParaRPr lang="de-DE"/>
          </a:p>
        </p:txBody>
      </p:sp>
      <p:sp>
        <p:nvSpPr>
          <p:cNvPr id="4" name="Folienbildplatzhalter 3"/>
          <p:cNvSpPr>
            <a:spLocks noGrp="1" noRot="1" noChangeAspect="1"/>
          </p:cNvSpPr>
          <p:nvPr>
            <p:ph type="sldImg" idx="2"/>
          </p:nvPr>
        </p:nvSpPr>
        <p:spPr>
          <a:xfrm>
            <a:off x="881063" y="733425"/>
            <a:ext cx="4886325" cy="3665538"/>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65163" y="4643438"/>
            <a:ext cx="5318125" cy="4397375"/>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283700"/>
            <a:ext cx="2881313" cy="48895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765550" y="9283700"/>
            <a:ext cx="2881313" cy="488950"/>
          </a:xfrm>
          <a:prstGeom prst="rect">
            <a:avLst/>
          </a:prstGeom>
        </p:spPr>
        <p:txBody>
          <a:bodyPr vert="horz" lIns="91440" tIns="45720" rIns="91440" bIns="45720" rtlCol="0" anchor="b"/>
          <a:lstStyle>
            <a:lvl1pPr algn="r">
              <a:defRPr sz="1200"/>
            </a:lvl1pPr>
          </a:lstStyle>
          <a:p>
            <a:fld id="{609FC981-2FB3-4122-B234-BB6E9D60EABE}" type="slidenum">
              <a:rPr lang="de-DE" smtClean="0"/>
              <a:t>‹Nr.›</a:t>
            </a:fld>
            <a:endParaRPr lang="de-DE"/>
          </a:p>
        </p:txBody>
      </p:sp>
    </p:spTree>
    <p:extLst>
      <p:ext uri="{BB962C8B-B14F-4D97-AF65-F5344CB8AC3E}">
        <p14:creationId xmlns:p14="http://schemas.microsoft.com/office/powerpoint/2010/main" val="22038771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F90EA594-8049-4128-9D46-8CF122FDD774}" type="datetimeFigureOut">
              <a:rPr lang="de-DE" smtClean="0"/>
              <a:pPr/>
              <a:t>09.09.25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156496EE-822A-42EA-BD98-0DB40C296194}" type="slidenum">
              <a:rPr lang="de-DE" smtClean="0"/>
              <a:pPr/>
              <a:t>‹Nr.›</a:t>
            </a:fld>
            <a:endParaRPr lang="de-DE"/>
          </a:p>
        </p:txBody>
      </p:sp>
    </p:spTree>
    <p:extLst>
      <p:ext uri="{BB962C8B-B14F-4D97-AF65-F5344CB8AC3E}">
        <p14:creationId xmlns:p14="http://schemas.microsoft.com/office/powerpoint/2010/main" val="16798010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F90EA594-8049-4128-9D46-8CF122FDD774}" type="datetimeFigureOut">
              <a:rPr lang="de-DE" smtClean="0"/>
              <a:pPr/>
              <a:t>09.09.25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156496EE-822A-42EA-BD98-0DB40C296194}" type="slidenum">
              <a:rPr lang="de-DE" smtClean="0"/>
              <a:pPr/>
              <a:t>‹Nr.›</a:t>
            </a:fld>
            <a:endParaRPr lang="de-DE"/>
          </a:p>
        </p:txBody>
      </p:sp>
    </p:spTree>
    <p:extLst>
      <p:ext uri="{BB962C8B-B14F-4D97-AF65-F5344CB8AC3E}">
        <p14:creationId xmlns:p14="http://schemas.microsoft.com/office/powerpoint/2010/main" val="2206621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F90EA594-8049-4128-9D46-8CF122FDD774}" type="datetimeFigureOut">
              <a:rPr lang="de-DE" smtClean="0"/>
              <a:pPr/>
              <a:t>09.09.25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156496EE-822A-42EA-BD98-0DB40C296194}" type="slidenum">
              <a:rPr lang="de-DE" smtClean="0"/>
              <a:pPr/>
              <a:t>‹Nr.›</a:t>
            </a:fld>
            <a:endParaRPr lang="de-DE"/>
          </a:p>
        </p:txBody>
      </p:sp>
    </p:spTree>
    <p:extLst>
      <p:ext uri="{BB962C8B-B14F-4D97-AF65-F5344CB8AC3E}">
        <p14:creationId xmlns:p14="http://schemas.microsoft.com/office/powerpoint/2010/main" val="18218388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F90EA594-8049-4128-9D46-8CF122FDD774}" type="datetimeFigureOut">
              <a:rPr lang="de-DE" smtClean="0"/>
              <a:pPr/>
              <a:t>09.09.25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156496EE-822A-42EA-BD98-0DB40C296194}" type="slidenum">
              <a:rPr lang="de-DE" smtClean="0"/>
              <a:pPr/>
              <a:t>‹Nr.›</a:t>
            </a:fld>
            <a:endParaRPr lang="de-DE"/>
          </a:p>
        </p:txBody>
      </p:sp>
    </p:spTree>
    <p:extLst>
      <p:ext uri="{BB962C8B-B14F-4D97-AF65-F5344CB8AC3E}">
        <p14:creationId xmlns:p14="http://schemas.microsoft.com/office/powerpoint/2010/main" val="38968670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p>
            <a:fld id="{F90EA594-8049-4128-9D46-8CF122FDD774}" type="datetimeFigureOut">
              <a:rPr lang="de-DE" smtClean="0"/>
              <a:pPr/>
              <a:t>09.09.25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156496EE-822A-42EA-BD98-0DB40C296194}" type="slidenum">
              <a:rPr lang="de-DE" smtClean="0"/>
              <a:pPr/>
              <a:t>‹Nr.›</a:t>
            </a:fld>
            <a:endParaRPr lang="de-DE"/>
          </a:p>
        </p:txBody>
      </p:sp>
    </p:spTree>
    <p:extLst>
      <p:ext uri="{BB962C8B-B14F-4D97-AF65-F5344CB8AC3E}">
        <p14:creationId xmlns:p14="http://schemas.microsoft.com/office/powerpoint/2010/main" val="3131942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F90EA594-8049-4128-9D46-8CF122FDD774}" type="datetimeFigureOut">
              <a:rPr lang="de-DE" smtClean="0"/>
              <a:pPr/>
              <a:t>09.09.25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156496EE-822A-42EA-BD98-0DB40C296194}" type="slidenum">
              <a:rPr lang="de-DE" smtClean="0"/>
              <a:pPr/>
              <a:t>‹Nr.›</a:t>
            </a:fld>
            <a:endParaRPr lang="de-DE"/>
          </a:p>
        </p:txBody>
      </p:sp>
    </p:spTree>
    <p:extLst>
      <p:ext uri="{BB962C8B-B14F-4D97-AF65-F5344CB8AC3E}">
        <p14:creationId xmlns:p14="http://schemas.microsoft.com/office/powerpoint/2010/main" val="22663268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F90EA594-8049-4128-9D46-8CF122FDD774}" type="datetimeFigureOut">
              <a:rPr lang="de-DE" smtClean="0"/>
              <a:pPr/>
              <a:t>09.09.25</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156496EE-822A-42EA-BD98-0DB40C296194}" type="slidenum">
              <a:rPr lang="de-DE" smtClean="0"/>
              <a:pPr/>
              <a:t>‹Nr.›</a:t>
            </a:fld>
            <a:endParaRPr lang="de-DE"/>
          </a:p>
        </p:txBody>
      </p:sp>
    </p:spTree>
    <p:extLst>
      <p:ext uri="{BB962C8B-B14F-4D97-AF65-F5344CB8AC3E}">
        <p14:creationId xmlns:p14="http://schemas.microsoft.com/office/powerpoint/2010/main" val="10830667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F90EA594-8049-4128-9D46-8CF122FDD774}" type="datetimeFigureOut">
              <a:rPr lang="de-DE" smtClean="0"/>
              <a:pPr/>
              <a:t>09.09.25</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156496EE-822A-42EA-BD98-0DB40C296194}" type="slidenum">
              <a:rPr lang="de-DE" smtClean="0"/>
              <a:pPr/>
              <a:t>‹Nr.›</a:t>
            </a:fld>
            <a:endParaRPr lang="de-DE"/>
          </a:p>
        </p:txBody>
      </p:sp>
    </p:spTree>
    <p:extLst>
      <p:ext uri="{BB962C8B-B14F-4D97-AF65-F5344CB8AC3E}">
        <p14:creationId xmlns:p14="http://schemas.microsoft.com/office/powerpoint/2010/main" val="30954101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F90EA594-8049-4128-9D46-8CF122FDD774}" type="datetimeFigureOut">
              <a:rPr lang="de-DE" smtClean="0"/>
              <a:pPr/>
              <a:t>09.09.25</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156496EE-822A-42EA-BD98-0DB40C296194}" type="slidenum">
              <a:rPr lang="de-DE" smtClean="0"/>
              <a:pPr/>
              <a:t>‹Nr.›</a:t>
            </a:fld>
            <a:endParaRPr lang="de-DE"/>
          </a:p>
        </p:txBody>
      </p:sp>
    </p:spTree>
    <p:extLst>
      <p:ext uri="{BB962C8B-B14F-4D97-AF65-F5344CB8AC3E}">
        <p14:creationId xmlns:p14="http://schemas.microsoft.com/office/powerpoint/2010/main" val="268511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p>
            <a:fld id="{F90EA594-8049-4128-9D46-8CF122FDD774}" type="datetimeFigureOut">
              <a:rPr lang="de-DE" smtClean="0"/>
              <a:pPr/>
              <a:t>09.09.25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156496EE-822A-42EA-BD98-0DB40C296194}" type="slidenum">
              <a:rPr lang="de-DE" smtClean="0"/>
              <a:pPr/>
              <a:t>‹Nr.›</a:t>
            </a:fld>
            <a:endParaRPr lang="de-DE"/>
          </a:p>
        </p:txBody>
      </p:sp>
    </p:spTree>
    <p:extLst>
      <p:ext uri="{BB962C8B-B14F-4D97-AF65-F5344CB8AC3E}">
        <p14:creationId xmlns:p14="http://schemas.microsoft.com/office/powerpoint/2010/main" val="11797040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p>
            <a:fld id="{F90EA594-8049-4128-9D46-8CF122FDD774}" type="datetimeFigureOut">
              <a:rPr lang="de-DE" smtClean="0"/>
              <a:pPr/>
              <a:t>09.09.25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156496EE-822A-42EA-BD98-0DB40C296194}" type="slidenum">
              <a:rPr lang="de-DE" smtClean="0"/>
              <a:pPr/>
              <a:t>‹Nr.›</a:t>
            </a:fld>
            <a:endParaRPr lang="de-DE"/>
          </a:p>
        </p:txBody>
      </p:sp>
    </p:spTree>
    <p:extLst>
      <p:ext uri="{BB962C8B-B14F-4D97-AF65-F5344CB8AC3E}">
        <p14:creationId xmlns:p14="http://schemas.microsoft.com/office/powerpoint/2010/main" val="1051346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0EA594-8049-4128-9D46-8CF122FDD774}" type="datetimeFigureOut">
              <a:rPr lang="de-DE" smtClean="0"/>
              <a:pPr/>
              <a:t>09.09.25</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6496EE-822A-42EA-BD98-0DB40C296194}" type="slidenum">
              <a:rPr lang="de-DE" smtClean="0"/>
              <a:pPr/>
              <a:t>‹Nr.›</a:t>
            </a:fld>
            <a:endParaRPr lang="de-DE"/>
          </a:p>
        </p:txBody>
      </p:sp>
    </p:spTree>
    <p:extLst>
      <p:ext uri="{BB962C8B-B14F-4D97-AF65-F5344CB8AC3E}">
        <p14:creationId xmlns:p14="http://schemas.microsoft.com/office/powerpoint/2010/main" val="11677388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49796" y="1196752"/>
            <a:ext cx="7772400" cy="1902073"/>
          </a:xfrm>
        </p:spPr>
        <p:txBody>
          <a:bodyPr>
            <a:normAutofit fontScale="90000"/>
          </a:bodyPr>
          <a:lstStyle/>
          <a:p>
            <a:r>
              <a:rPr lang="de-DE" b="1" dirty="0">
                <a:latin typeface="Century Gothic" pitchFamily="34" charset="0"/>
                <a:ea typeface="Tahoma" pitchFamily="34" charset="0"/>
                <a:cs typeface="Tahoma" pitchFamily="34" charset="0"/>
              </a:rPr>
              <a:t>Informationen für die Eltern der Schulanfänger im Schuljahr 2026/27</a:t>
            </a:r>
          </a:p>
        </p:txBody>
      </p:sp>
      <p:pic>
        <p:nvPicPr>
          <p:cNvPr id="7" name="Grafik 6"/>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63888" y="3284984"/>
            <a:ext cx="2232248" cy="2200434"/>
          </a:xfrm>
          <a:prstGeom prst="rect">
            <a:avLst/>
          </a:prstGeom>
          <a:noFill/>
          <a:ln>
            <a:noFill/>
          </a:ln>
        </p:spPr>
      </p:pic>
    </p:spTree>
    <p:extLst>
      <p:ext uri="{BB962C8B-B14F-4D97-AF65-F5344CB8AC3E}">
        <p14:creationId xmlns:p14="http://schemas.microsoft.com/office/powerpoint/2010/main" val="12554018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260648"/>
            <a:ext cx="6131024" cy="1143000"/>
          </a:xfrm>
        </p:spPr>
        <p:txBody>
          <a:bodyPr/>
          <a:lstStyle/>
          <a:p>
            <a:r>
              <a:rPr lang="de-DE" dirty="0">
                <a:latin typeface="Century Gothic" panose="020B0502020202020204" pitchFamily="34" charset="0"/>
              </a:rPr>
              <a:t>Digitale Ausstattung</a:t>
            </a:r>
          </a:p>
        </p:txBody>
      </p:sp>
      <p:sp>
        <p:nvSpPr>
          <p:cNvPr id="3" name="Inhaltsplatzhalter 2"/>
          <p:cNvSpPr>
            <a:spLocks noGrp="1"/>
          </p:cNvSpPr>
          <p:nvPr>
            <p:ph idx="1"/>
          </p:nvPr>
        </p:nvSpPr>
        <p:spPr>
          <a:xfrm>
            <a:off x="447959" y="2852936"/>
            <a:ext cx="8229600" cy="3456384"/>
          </a:xfrm>
        </p:spPr>
        <p:txBody>
          <a:bodyPr/>
          <a:lstStyle/>
          <a:p>
            <a:r>
              <a:rPr lang="de-DE" dirty="0">
                <a:latin typeface="Century Gothic" panose="020B0502020202020204" pitchFamily="34" charset="0"/>
              </a:rPr>
              <a:t>Interaktive </a:t>
            </a:r>
            <a:r>
              <a:rPr lang="de-DE" dirty="0" err="1">
                <a:latin typeface="Century Gothic" panose="020B0502020202020204" pitchFamily="34" charset="0"/>
              </a:rPr>
              <a:t>Kurzdistanzbeamer</a:t>
            </a:r>
            <a:endParaRPr lang="de-DE" dirty="0">
              <a:latin typeface="Century Gothic" panose="020B0502020202020204" pitchFamily="34" charset="0"/>
            </a:endParaRPr>
          </a:p>
          <a:p>
            <a:r>
              <a:rPr lang="de-DE" dirty="0">
                <a:latin typeface="Century Gothic" panose="020B0502020202020204" pitchFamily="34" charset="0"/>
              </a:rPr>
              <a:t>Kreidefreie Wandtafeln</a:t>
            </a:r>
          </a:p>
          <a:p>
            <a:r>
              <a:rPr lang="de-DE" dirty="0">
                <a:latin typeface="Century Gothic" panose="020B0502020202020204" pitchFamily="34" charset="0"/>
              </a:rPr>
              <a:t>Multimediale Präsentationsmöglichkeiten</a:t>
            </a:r>
          </a:p>
          <a:p>
            <a:r>
              <a:rPr lang="de-DE" dirty="0">
                <a:latin typeface="Century Gothic" panose="020B0502020202020204" pitchFamily="34" charset="0"/>
              </a:rPr>
              <a:t>Dokumentenkameras</a:t>
            </a:r>
          </a:p>
        </p:txBody>
      </p:sp>
      <p:pic>
        <p:nvPicPr>
          <p:cNvPr id="4" name="Grafik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86174" y="184933"/>
            <a:ext cx="1360805" cy="1483995"/>
          </a:xfrm>
          <a:prstGeom prst="rect">
            <a:avLst/>
          </a:prstGeom>
          <a:noFill/>
          <a:ln>
            <a:noFill/>
          </a:ln>
        </p:spPr>
      </p:pic>
    </p:spTree>
    <p:extLst>
      <p:ext uri="{BB962C8B-B14F-4D97-AF65-F5344CB8AC3E}">
        <p14:creationId xmlns:p14="http://schemas.microsoft.com/office/powerpoint/2010/main" val="7938222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332656"/>
            <a:ext cx="5770983" cy="1143000"/>
          </a:xfrm>
        </p:spPr>
        <p:txBody>
          <a:bodyPr>
            <a:normAutofit/>
          </a:bodyPr>
          <a:lstStyle/>
          <a:p>
            <a:pPr algn="l"/>
            <a:r>
              <a:rPr lang="de-DE" sz="4000" b="1" dirty="0">
                <a:latin typeface="Century Gothic" pitchFamily="34" charset="0"/>
                <a:ea typeface="Tahoma" pitchFamily="34" charset="0"/>
                <a:cs typeface="Tahoma" pitchFamily="34" charset="0"/>
              </a:rPr>
              <a:t>Betreuung</a:t>
            </a:r>
          </a:p>
        </p:txBody>
      </p:sp>
      <p:sp>
        <p:nvSpPr>
          <p:cNvPr id="3" name="Inhaltsplatzhalter 2"/>
          <p:cNvSpPr>
            <a:spLocks noGrp="1"/>
          </p:cNvSpPr>
          <p:nvPr>
            <p:ph idx="1"/>
          </p:nvPr>
        </p:nvSpPr>
        <p:spPr>
          <a:xfrm>
            <a:off x="539552" y="1772816"/>
            <a:ext cx="8170465" cy="4525963"/>
          </a:xfrm>
        </p:spPr>
        <p:txBody>
          <a:bodyPr numCol="2">
            <a:normAutofit/>
          </a:bodyPr>
          <a:lstStyle/>
          <a:p>
            <a:pPr marL="0" indent="0" algn="ctr">
              <a:buNone/>
            </a:pPr>
            <a:r>
              <a:rPr lang="de-DE" sz="2200" b="1" u="sng" dirty="0">
                <a:latin typeface="Century Gothic" pitchFamily="34" charset="0"/>
                <a:ea typeface="Tahoma" pitchFamily="34" charset="0"/>
                <a:cs typeface="Tahoma" pitchFamily="34" charset="0"/>
              </a:rPr>
              <a:t>Kurzzeitbetreuung</a:t>
            </a:r>
          </a:p>
          <a:p>
            <a:r>
              <a:rPr lang="de-DE" sz="2200" dirty="0">
                <a:latin typeface="Century Gothic" pitchFamily="34" charset="0"/>
                <a:ea typeface="Tahoma" pitchFamily="34" charset="0"/>
                <a:cs typeface="Tahoma" pitchFamily="34" charset="0"/>
              </a:rPr>
              <a:t>von 11:30 Uhr bis 13.20 Uhr</a:t>
            </a:r>
          </a:p>
          <a:p>
            <a:r>
              <a:rPr lang="de-DE" sz="2200" dirty="0">
                <a:latin typeface="Century Gothic" pitchFamily="34" charset="0"/>
                <a:ea typeface="Tahoma" pitchFamily="34" charset="0"/>
                <a:cs typeface="Tahoma" pitchFamily="34" charset="0"/>
              </a:rPr>
              <a:t>Anleitung zum Spielen, Malen, Basteln</a:t>
            </a:r>
          </a:p>
          <a:p>
            <a:r>
              <a:rPr lang="de-DE" sz="2200" dirty="0">
                <a:latin typeface="Century Gothic" pitchFamily="34" charset="0"/>
                <a:ea typeface="Tahoma" pitchFamily="34" charset="0"/>
                <a:cs typeface="Tahoma" pitchFamily="34" charset="0"/>
              </a:rPr>
              <a:t>ohne Mittagessen</a:t>
            </a:r>
          </a:p>
          <a:p>
            <a:r>
              <a:rPr lang="de-DE" sz="2200" dirty="0">
                <a:latin typeface="Century Gothic" pitchFamily="34" charset="0"/>
                <a:ea typeface="Tahoma" pitchFamily="34" charset="0"/>
                <a:cs typeface="Tahoma" pitchFamily="34" charset="0"/>
              </a:rPr>
              <a:t>keine Hausaufgabenhilfe</a:t>
            </a:r>
          </a:p>
          <a:p>
            <a:r>
              <a:rPr lang="de-DE" sz="2200" dirty="0">
                <a:latin typeface="Century Gothic" pitchFamily="34" charset="0"/>
                <a:ea typeface="Tahoma" pitchFamily="34" charset="0"/>
                <a:cs typeface="Tahoma" pitchFamily="34" charset="0"/>
              </a:rPr>
              <a:t>keine Ferienbetreuung</a:t>
            </a:r>
          </a:p>
          <a:p>
            <a:pPr marL="0" indent="0">
              <a:buNone/>
            </a:pPr>
            <a:endParaRPr lang="de-DE" sz="1800" dirty="0">
              <a:latin typeface="Century Gothic" pitchFamily="34" charset="0"/>
              <a:ea typeface="Tahoma" pitchFamily="34" charset="0"/>
              <a:cs typeface="Tahoma" pitchFamily="34" charset="0"/>
            </a:endParaRPr>
          </a:p>
          <a:p>
            <a:pPr marL="0" indent="0">
              <a:buNone/>
            </a:pPr>
            <a:endParaRPr lang="de-DE" sz="2200" dirty="0">
              <a:latin typeface="Century Gothic" pitchFamily="34" charset="0"/>
              <a:ea typeface="Tahoma" pitchFamily="34" charset="0"/>
              <a:cs typeface="Tahoma" pitchFamily="34" charset="0"/>
            </a:endParaRPr>
          </a:p>
          <a:p>
            <a:pPr marL="0" indent="0">
              <a:buNone/>
            </a:pPr>
            <a:r>
              <a:rPr lang="de-DE" sz="2200" dirty="0">
                <a:latin typeface="Century Gothic" pitchFamily="34" charset="0"/>
                <a:ea typeface="Tahoma" pitchFamily="34" charset="0"/>
                <a:cs typeface="Tahoma" pitchFamily="34" charset="0"/>
              </a:rPr>
              <a:t>Ferienbetreuung nach Bedarf mit Aufpreis möglich.</a:t>
            </a:r>
          </a:p>
          <a:p>
            <a:pPr marL="0" indent="0" algn="ctr">
              <a:buNone/>
            </a:pPr>
            <a:r>
              <a:rPr lang="de-DE" sz="2200" b="1" u="sng" dirty="0">
                <a:latin typeface="Century Gothic" pitchFamily="34" charset="0"/>
                <a:ea typeface="Tahoma" pitchFamily="34" charset="0"/>
                <a:cs typeface="Tahoma" pitchFamily="34" charset="0"/>
              </a:rPr>
              <a:t>Offene Ganztagsschule</a:t>
            </a:r>
          </a:p>
          <a:p>
            <a:r>
              <a:rPr lang="de-DE" sz="2200" dirty="0">
                <a:latin typeface="Century Gothic" pitchFamily="34" charset="0"/>
                <a:ea typeface="Tahoma" pitchFamily="34" charset="0"/>
                <a:cs typeface="Tahoma" pitchFamily="34" charset="0"/>
              </a:rPr>
              <a:t>von 11.30 Uhr bis 16.00 Uhr</a:t>
            </a:r>
          </a:p>
          <a:p>
            <a:r>
              <a:rPr lang="de-DE" sz="2200" dirty="0">
                <a:latin typeface="Century Gothic" pitchFamily="34" charset="0"/>
                <a:ea typeface="Tahoma" pitchFamily="34" charset="0"/>
                <a:cs typeface="Tahoma" pitchFamily="34" charset="0"/>
              </a:rPr>
              <a:t>mit Mittagessen</a:t>
            </a:r>
          </a:p>
          <a:p>
            <a:r>
              <a:rPr lang="de-DE" sz="2200" dirty="0">
                <a:latin typeface="Century Gothic" pitchFamily="34" charset="0"/>
                <a:ea typeface="Tahoma" pitchFamily="34" charset="0"/>
                <a:cs typeface="Tahoma" pitchFamily="34" charset="0"/>
              </a:rPr>
              <a:t>mit Hausaufgabenhilfe</a:t>
            </a:r>
          </a:p>
          <a:p>
            <a:r>
              <a:rPr lang="de-DE" sz="2200" dirty="0">
                <a:latin typeface="Century Gothic" pitchFamily="34" charset="0"/>
                <a:ea typeface="Tahoma" pitchFamily="34" charset="0"/>
                <a:cs typeface="Tahoma" pitchFamily="34" charset="0"/>
              </a:rPr>
              <a:t>mit Förderangeboten</a:t>
            </a:r>
          </a:p>
          <a:p>
            <a:r>
              <a:rPr lang="de-DE" sz="2200" dirty="0">
                <a:latin typeface="Century Gothic" pitchFamily="34" charset="0"/>
                <a:ea typeface="Tahoma" pitchFamily="34" charset="0"/>
                <a:cs typeface="Tahoma" pitchFamily="34" charset="0"/>
              </a:rPr>
              <a:t>mit Freizeitgestaltung</a:t>
            </a:r>
          </a:p>
          <a:p>
            <a:r>
              <a:rPr lang="de-DE" sz="2200" dirty="0">
                <a:latin typeface="Century Gothic" pitchFamily="34" charset="0"/>
                <a:ea typeface="Tahoma" pitchFamily="34" charset="0"/>
                <a:cs typeface="Tahoma" pitchFamily="34" charset="0"/>
              </a:rPr>
              <a:t>mit Ferienbetreuung</a:t>
            </a:r>
          </a:p>
          <a:p>
            <a:endParaRPr lang="de-DE" sz="2200" dirty="0">
              <a:latin typeface="Century Gothic" pitchFamily="34" charset="0"/>
              <a:ea typeface="Tahoma" pitchFamily="34" charset="0"/>
              <a:cs typeface="Tahoma" pitchFamily="34" charset="0"/>
            </a:endParaRPr>
          </a:p>
          <a:p>
            <a:pPr marL="0" indent="0" algn="ctr">
              <a:buNone/>
            </a:pPr>
            <a:endParaRPr lang="de-DE" sz="2200" dirty="0">
              <a:latin typeface="Tahoma" pitchFamily="34" charset="0"/>
              <a:ea typeface="Tahoma" pitchFamily="34" charset="0"/>
              <a:cs typeface="Tahoma" pitchFamily="34" charset="0"/>
            </a:endParaRPr>
          </a:p>
        </p:txBody>
      </p:sp>
      <p:sp>
        <p:nvSpPr>
          <p:cNvPr id="6" name="Inhaltsplatzhalter 2"/>
          <p:cNvSpPr txBox="1">
            <a:spLocks/>
          </p:cNvSpPr>
          <p:nvPr/>
        </p:nvSpPr>
        <p:spPr>
          <a:xfrm>
            <a:off x="4572000" y="1556792"/>
            <a:ext cx="41148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endParaRPr lang="de-DE" sz="2200" dirty="0">
              <a:latin typeface="Tahoma" pitchFamily="34" charset="0"/>
              <a:ea typeface="Tahoma" pitchFamily="34" charset="0"/>
              <a:cs typeface="Tahoma" pitchFamily="34" charset="0"/>
            </a:endParaRPr>
          </a:p>
        </p:txBody>
      </p:sp>
      <p:cxnSp>
        <p:nvCxnSpPr>
          <p:cNvPr id="10" name="Gerade Verbindung 9"/>
          <p:cNvCxnSpPr/>
          <p:nvPr/>
        </p:nvCxnSpPr>
        <p:spPr>
          <a:xfrm>
            <a:off x="4572000" y="1532806"/>
            <a:ext cx="0" cy="470450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pic>
        <p:nvPicPr>
          <p:cNvPr id="7" name="Grafik 6"/>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36296" y="188640"/>
            <a:ext cx="1360805" cy="1483995"/>
          </a:xfrm>
          <a:prstGeom prst="rect">
            <a:avLst/>
          </a:prstGeom>
          <a:noFill/>
          <a:ln>
            <a:noFill/>
          </a:ln>
        </p:spPr>
      </p:pic>
    </p:spTree>
    <p:extLst>
      <p:ext uri="{BB962C8B-B14F-4D97-AF65-F5344CB8AC3E}">
        <p14:creationId xmlns:p14="http://schemas.microsoft.com/office/powerpoint/2010/main" val="31051673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332656"/>
            <a:ext cx="5770983" cy="1143000"/>
          </a:xfrm>
        </p:spPr>
        <p:txBody>
          <a:bodyPr>
            <a:normAutofit/>
          </a:bodyPr>
          <a:lstStyle/>
          <a:p>
            <a:pPr algn="l"/>
            <a:r>
              <a:rPr lang="de-DE" sz="4000" b="1" dirty="0">
                <a:latin typeface="Century Gothic" pitchFamily="34" charset="0"/>
                <a:ea typeface="Tahoma" pitchFamily="34" charset="0"/>
                <a:cs typeface="Tahoma" pitchFamily="34" charset="0"/>
              </a:rPr>
              <a:t>Betreuung</a:t>
            </a:r>
          </a:p>
        </p:txBody>
      </p:sp>
      <p:sp>
        <p:nvSpPr>
          <p:cNvPr id="3" name="Inhaltsplatzhalter 2"/>
          <p:cNvSpPr>
            <a:spLocks noGrp="1"/>
          </p:cNvSpPr>
          <p:nvPr>
            <p:ph idx="1"/>
          </p:nvPr>
        </p:nvSpPr>
        <p:spPr>
          <a:xfrm>
            <a:off x="539552" y="1772816"/>
            <a:ext cx="8170465" cy="4525963"/>
          </a:xfrm>
        </p:spPr>
        <p:txBody>
          <a:bodyPr numCol="2">
            <a:normAutofit lnSpcReduction="10000"/>
          </a:bodyPr>
          <a:lstStyle/>
          <a:p>
            <a:pPr marL="0" indent="0" algn="ctr">
              <a:buNone/>
            </a:pPr>
            <a:endParaRPr lang="de-DE" sz="2200" b="1" u="sng" dirty="0">
              <a:latin typeface="Century Gothic" pitchFamily="34" charset="0"/>
              <a:ea typeface="Tahoma" pitchFamily="34" charset="0"/>
              <a:cs typeface="Tahoma" pitchFamily="34" charset="0"/>
            </a:endParaRPr>
          </a:p>
          <a:p>
            <a:pPr marL="0" indent="0" algn="ctr">
              <a:buNone/>
            </a:pPr>
            <a:r>
              <a:rPr lang="de-DE" sz="2200" b="1" u="sng" dirty="0">
                <a:latin typeface="Century Gothic" pitchFamily="34" charset="0"/>
                <a:ea typeface="Tahoma" pitchFamily="34" charset="0"/>
                <a:cs typeface="Tahoma" pitchFamily="34" charset="0"/>
              </a:rPr>
              <a:t>Kurzzeitbetreuung</a:t>
            </a:r>
          </a:p>
          <a:p>
            <a:pPr marL="0" indent="0" algn="ctr">
              <a:buNone/>
            </a:pPr>
            <a:endParaRPr lang="de-DE" sz="2200" dirty="0">
              <a:latin typeface="Century Gothic" pitchFamily="34" charset="0"/>
              <a:ea typeface="Tahoma" pitchFamily="34" charset="0"/>
              <a:cs typeface="Tahoma" pitchFamily="34" charset="0"/>
            </a:endParaRPr>
          </a:p>
          <a:p>
            <a:pPr marL="0" indent="0" algn="ctr">
              <a:buNone/>
            </a:pPr>
            <a:r>
              <a:rPr lang="de-DE" sz="2200" dirty="0">
                <a:latin typeface="Century Gothic" pitchFamily="34" charset="0"/>
                <a:ea typeface="Tahoma" pitchFamily="34" charset="0"/>
                <a:cs typeface="Tahoma" pitchFamily="34" charset="0"/>
              </a:rPr>
              <a:t>monatlicher Elternbeitrag</a:t>
            </a:r>
          </a:p>
          <a:p>
            <a:pPr marL="0" indent="0" algn="ctr">
              <a:buNone/>
            </a:pPr>
            <a:r>
              <a:rPr lang="de-DE" sz="2200" dirty="0">
                <a:latin typeface="Century Gothic" pitchFamily="34" charset="0"/>
                <a:ea typeface="Tahoma" pitchFamily="34" charset="0"/>
                <a:cs typeface="Tahoma" pitchFamily="34" charset="0"/>
              </a:rPr>
              <a:t>60 €</a:t>
            </a:r>
          </a:p>
          <a:p>
            <a:pPr marL="0" indent="0" algn="ctr">
              <a:buNone/>
            </a:pPr>
            <a:endParaRPr lang="de-DE" sz="2200" dirty="0">
              <a:latin typeface="Century Gothic" pitchFamily="34" charset="0"/>
              <a:ea typeface="Tahoma" pitchFamily="34" charset="0"/>
              <a:cs typeface="Tahoma" pitchFamily="34" charset="0"/>
            </a:endParaRPr>
          </a:p>
          <a:p>
            <a:pPr marL="0" indent="0" algn="ctr">
              <a:buNone/>
            </a:pPr>
            <a:endParaRPr lang="de-DE" sz="2200" dirty="0">
              <a:latin typeface="Century Gothic" pitchFamily="34" charset="0"/>
              <a:ea typeface="Tahoma" pitchFamily="34" charset="0"/>
              <a:cs typeface="Tahoma" pitchFamily="34" charset="0"/>
            </a:endParaRPr>
          </a:p>
          <a:p>
            <a:pPr marL="0" indent="0" algn="ctr">
              <a:buNone/>
            </a:pPr>
            <a:endParaRPr lang="de-DE" sz="2200" dirty="0">
              <a:latin typeface="Century Gothic" pitchFamily="34" charset="0"/>
              <a:ea typeface="Tahoma" pitchFamily="34" charset="0"/>
              <a:cs typeface="Tahoma" pitchFamily="34" charset="0"/>
            </a:endParaRPr>
          </a:p>
          <a:p>
            <a:pPr marL="0" indent="0" algn="ctr">
              <a:buNone/>
            </a:pPr>
            <a:r>
              <a:rPr lang="de-DE" sz="2200" dirty="0">
                <a:latin typeface="Century Gothic" pitchFamily="34" charset="0"/>
                <a:ea typeface="Tahoma" pitchFamily="34" charset="0"/>
                <a:cs typeface="Tahoma" pitchFamily="34" charset="0"/>
              </a:rPr>
              <a:t>Geschwisterkinder 40 €!</a:t>
            </a:r>
          </a:p>
          <a:p>
            <a:pPr marL="0" indent="0" algn="ctr">
              <a:buNone/>
            </a:pPr>
            <a:endParaRPr lang="de-DE" sz="2200" dirty="0">
              <a:latin typeface="Century Gothic" pitchFamily="34" charset="0"/>
              <a:ea typeface="Tahoma" pitchFamily="34" charset="0"/>
              <a:cs typeface="Tahoma" pitchFamily="34" charset="0"/>
            </a:endParaRPr>
          </a:p>
          <a:p>
            <a:pPr marL="0" indent="0" algn="ctr">
              <a:buNone/>
            </a:pPr>
            <a:endParaRPr lang="de-DE" sz="2200" dirty="0">
              <a:latin typeface="Century Gothic" pitchFamily="34" charset="0"/>
              <a:ea typeface="Tahoma" pitchFamily="34" charset="0"/>
              <a:cs typeface="Tahoma" pitchFamily="34" charset="0"/>
            </a:endParaRPr>
          </a:p>
          <a:p>
            <a:pPr marL="0" indent="0" algn="ctr">
              <a:buNone/>
            </a:pPr>
            <a:endParaRPr lang="de-DE" sz="2200" dirty="0">
              <a:latin typeface="Century Gothic" pitchFamily="34" charset="0"/>
              <a:ea typeface="Tahoma" pitchFamily="34" charset="0"/>
              <a:cs typeface="Tahoma" pitchFamily="34" charset="0"/>
            </a:endParaRPr>
          </a:p>
          <a:p>
            <a:pPr marL="0" indent="0" algn="ctr">
              <a:buNone/>
            </a:pPr>
            <a:endParaRPr lang="de-DE" sz="2200" dirty="0">
              <a:latin typeface="Century Gothic" pitchFamily="34" charset="0"/>
              <a:ea typeface="Tahoma" pitchFamily="34" charset="0"/>
              <a:cs typeface="Tahoma" pitchFamily="34" charset="0"/>
            </a:endParaRPr>
          </a:p>
          <a:p>
            <a:pPr marL="0" indent="0" algn="ctr">
              <a:buNone/>
            </a:pPr>
            <a:r>
              <a:rPr lang="de-DE" sz="2200" b="1" u="sng" dirty="0">
                <a:latin typeface="Century Gothic" pitchFamily="34" charset="0"/>
                <a:ea typeface="Tahoma" pitchFamily="34" charset="0"/>
                <a:cs typeface="Tahoma" pitchFamily="34" charset="0"/>
              </a:rPr>
              <a:t>Offene Ganztagsschule</a:t>
            </a:r>
          </a:p>
          <a:p>
            <a:pPr marL="0" indent="0" algn="ctr">
              <a:buNone/>
            </a:pPr>
            <a:endParaRPr lang="de-DE" sz="2200" dirty="0">
              <a:latin typeface="Century Gothic" pitchFamily="34" charset="0"/>
              <a:ea typeface="Tahoma" pitchFamily="34" charset="0"/>
              <a:cs typeface="Tahoma" pitchFamily="34" charset="0"/>
            </a:endParaRPr>
          </a:p>
          <a:p>
            <a:pPr marL="0" indent="0" algn="ctr">
              <a:buNone/>
            </a:pPr>
            <a:r>
              <a:rPr lang="de-DE" sz="2200" dirty="0">
                <a:latin typeface="Century Gothic" pitchFamily="34" charset="0"/>
                <a:ea typeface="Tahoma" pitchFamily="34" charset="0"/>
                <a:cs typeface="Tahoma" pitchFamily="34" charset="0"/>
              </a:rPr>
              <a:t>monatlicher Elternbeitrag</a:t>
            </a:r>
          </a:p>
          <a:p>
            <a:pPr marL="0" indent="0" algn="ctr">
              <a:buNone/>
            </a:pPr>
            <a:r>
              <a:rPr lang="de-DE" sz="1600" dirty="0">
                <a:latin typeface="Century Gothic" pitchFamily="34" charset="0"/>
                <a:ea typeface="Tahoma" pitchFamily="34" charset="0"/>
                <a:cs typeface="Tahoma" pitchFamily="34" charset="0"/>
              </a:rPr>
              <a:t>(gestaffelt nach Jahreseinkommen)</a:t>
            </a:r>
          </a:p>
          <a:p>
            <a:pPr marL="0" indent="0" algn="ctr">
              <a:buNone/>
            </a:pPr>
            <a:r>
              <a:rPr lang="de-DE" sz="1200" dirty="0">
                <a:latin typeface="Century Gothic" pitchFamily="34" charset="0"/>
                <a:ea typeface="Tahoma" pitchFamily="34" charset="0"/>
                <a:cs typeface="Tahoma" pitchFamily="34" charset="0"/>
              </a:rPr>
              <a:t>(Geschwisterkinder sind frei!)</a:t>
            </a:r>
          </a:p>
          <a:p>
            <a:pPr marL="0" indent="0" algn="ctr">
              <a:buNone/>
            </a:pPr>
            <a:endParaRPr lang="de-DE" sz="1200" dirty="0">
              <a:latin typeface="Century Gothic" pitchFamily="34" charset="0"/>
              <a:ea typeface="Tahoma" pitchFamily="34" charset="0"/>
              <a:cs typeface="Tahoma" pitchFamily="34" charset="0"/>
            </a:endParaRPr>
          </a:p>
          <a:p>
            <a:pPr marL="0" indent="0" algn="ctr">
              <a:buNone/>
            </a:pPr>
            <a:r>
              <a:rPr lang="de-DE" sz="2200" dirty="0">
                <a:latin typeface="Century Gothic" pitchFamily="34" charset="0"/>
                <a:ea typeface="Tahoma" pitchFamily="34" charset="0"/>
                <a:cs typeface="Tahoma" pitchFamily="34" charset="0"/>
              </a:rPr>
              <a:t>+</a:t>
            </a:r>
            <a:r>
              <a:rPr lang="de-DE" sz="2000" dirty="0">
                <a:latin typeface="Century Gothic" pitchFamily="34" charset="0"/>
                <a:ea typeface="Tahoma" pitchFamily="34" charset="0"/>
                <a:cs typeface="Tahoma" pitchFamily="34" charset="0"/>
              </a:rPr>
              <a:t>   </a:t>
            </a:r>
            <a:endParaRPr lang="de-DE" sz="900" dirty="0">
              <a:latin typeface="Century Gothic" pitchFamily="34" charset="0"/>
              <a:ea typeface="Tahoma" pitchFamily="34" charset="0"/>
              <a:cs typeface="Tahoma" pitchFamily="34" charset="0"/>
            </a:endParaRPr>
          </a:p>
          <a:p>
            <a:pPr marL="0" indent="0" algn="ctr">
              <a:buNone/>
            </a:pPr>
            <a:r>
              <a:rPr lang="de-DE" sz="1200" dirty="0">
                <a:latin typeface="Century Gothic" pitchFamily="34" charset="0"/>
                <a:ea typeface="Tahoma" pitchFamily="34" charset="0"/>
                <a:cs typeface="Tahoma" pitchFamily="34" charset="0"/>
              </a:rPr>
              <a:t>   </a:t>
            </a:r>
          </a:p>
          <a:p>
            <a:pPr marL="0" indent="0" algn="ctr">
              <a:buNone/>
            </a:pPr>
            <a:r>
              <a:rPr lang="de-DE" sz="2000" dirty="0">
                <a:latin typeface="Century Gothic" pitchFamily="34" charset="0"/>
                <a:ea typeface="Tahoma" pitchFamily="34" charset="0"/>
                <a:cs typeface="Tahoma" pitchFamily="34" charset="0"/>
              </a:rPr>
              <a:t>Mittagessen</a:t>
            </a:r>
          </a:p>
          <a:p>
            <a:pPr marL="0" indent="0" algn="ctr">
              <a:buNone/>
            </a:pPr>
            <a:r>
              <a:rPr lang="de-DE" sz="1600" dirty="0">
                <a:latin typeface="Century Gothic" pitchFamily="34" charset="0"/>
                <a:ea typeface="Tahoma" pitchFamily="34" charset="0"/>
                <a:cs typeface="Tahoma" pitchFamily="34" charset="0"/>
              </a:rPr>
              <a:t>(gestaffelt nach Jahreseinkommen)</a:t>
            </a:r>
          </a:p>
          <a:p>
            <a:pPr marL="0" indent="0" algn="ctr">
              <a:buNone/>
            </a:pPr>
            <a:r>
              <a:rPr lang="de-DE" sz="1200" dirty="0">
                <a:latin typeface="Century Gothic" pitchFamily="34" charset="0"/>
                <a:ea typeface="Tahoma" pitchFamily="34" charset="0"/>
                <a:cs typeface="Tahoma" pitchFamily="34" charset="0"/>
              </a:rPr>
              <a:t>(Das Mittagsessen ist pro Kind zu zahlen)</a:t>
            </a:r>
          </a:p>
          <a:p>
            <a:pPr marL="0" indent="0">
              <a:buNone/>
            </a:pPr>
            <a:endParaRPr lang="de-DE" sz="1600" dirty="0">
              <a:latin typeface="Century Gothic" pitchFamily="34" charset="0"/>
              <a:ea typeface="Tahoma" pitchFamily="34" charset="0"/>
              <a:cs typeface="Tahoma" pitchFamily="34" charset="0"/>
            </a:endParaRPr>
          </a:p>
          <a:p>
            <a:pPr marL="0" indent="0" algn="ctr">
              <a:buNone/>
            </a:pPr>
            <a:endParaRPr lang="de-DE" sz="2200" dirty="0">
              <a:latin typeface="Century Gothic" pitchFamily="34" charset="0"/>
              <a:ea typeface="Tahoma" pitchFamily="34" charset="0"/>
              <a:cs typeface="Tahoma" pitchFamily="34" charset="0"/>
            </a:endParaRPr>
          </a:p>
        </p:txBody>
      </p:sp>
      <p:sp>
        <p:nvSpPr>
          <p:cNvPr id="6" name="Inhaltsplatzhalter 2"/>
          <p:cNvSpPr txBox="1">
            <a:spLocks/>
          </p:cNvSpPr>
          <p:nvPr/>
        </p:nvSpPr>
        <p:spPr>
          <a:xfrm>
            <a:off x="4572000" y="1556792"/>
            <a:ext cx="41148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endParaRPr lang="de-DE" sz="2200" dirty="0">
              <a:latin typeface="Century Gothic" pitchFamily="34" charset="0"/>
              <a:ea typeface="Tahoma" pitchFamily="34" charset="0"/>
              <a:cs typeface="Tahoma" pitchFamily="34" charset="0"/>
            </a:endParaRPr>
          </a:p>
        </p:txBody>
      </p:sp>
      <p:cxnSp>
        <p:nvCxnSpPr>
          <p:cNvPr id="10" name="Gerade Verbindung 9"/>
          <p:cNvCxnSpPr/>
          <p:nvPr/>
        </p:nvCxnSpPr>
        <p:spPr>
          <a:xfrm>
            <a:off x="4572000" y="1532806"/>
            <a:ext cx="0" cy="470450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pic>
        <p:nvPicPr>
          <p:cNvPr id="7" name="Grafik 6"/>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25995" y="188640"/>
            <a:ext cx="1360805" cy="1483995"/>
          </a:xfrm>
          <a:prstGeom prst="rect">
            <a:avLst/>
          </a:prstGeom>
          <a:noFill/>
          <a:ln>
            <a:noFill/>
          </a:ln>
        </p:spPr>
      </p:pic>
    </p:spTree>
    <p:extLst>
      <p:ext uri="{BB962C8B-B14F-4D97-AF65-F5344CB8AC3E}">
        <p14:creationId xmlns:p14="http://schemas.microsoft.com/office/powerpoint/2010/main" val="17779094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r>
              <a:rPr lang="de-DE" b="1" dirty="0">
                <a:latin typeface="Century Gothic" pitchFamily="34" charset="0"/>
              </a:rPr>
              <a:t>OGS Kosten</a:t>
            </a:r>
          </a:p>
        </p:txBody>
      </p:sp>
      <p:sp>
        <p:nvSpPr>
          <p:cNvPr id="5" name="Inhaltsplatzhalter 4"/>
          <p:cNvSpPr>
            <a:spLocks noGrp="1"/>
          </p:cNvSpPr>
          <p:nvPr>
            <p:ph sz="half" idx="1"/>
          </p:nvPr>
        </p:nvSpPr>
        <p:spPr/>
        <p:txBody>
          <a:bodyPr>
            <a:normAutofit fontScale="32500" lnSpcReduction="20000"/>
          </a:bodyPr>
          <a:lstStyle/>
          <a:p>
            <a:r>
              <a:rPr lang="de-DE" sz="3100" dirty="0">
                <a:latin typeface="Century Gothic" pitchFamily="34" charset="0"/>
              </a:rPr>
              <a:t>Elternbeiträge</a:t>
            </a:r>
            <a:r>
              <a:rPr lang="de-DE" sz="3100" b="1" dirty="0">
                <a:latin typeface="Century Gothic" pitchFamily="34" charset="0"/>
              </a:rPr>
              <a:t> OGS </a:t>
            </a:r>
            <a:r>
              <a:rPr lang="de-DE" sz="3100" dirty="0">
                <a:latin typeface="Century Gothic" pitchFamily="34" charset="0"/>
              </a:rPr>
              <a:t>pro Monat</a:t>
            </a:r>
            <a:r>
              <a:rPr lang="de-DE" sz="3100" b="1" dirty="0">
                <a:latin typeface="Century Gothic" pitchFamily="34" charset="0"/>
              </a:rPr>
              <a:t>:</a:t>
            </a:r>
            <a:endParaRPr lang="de-DE" sz="3100" dirty="0">
              <a:latin typeface="Century Gothic" pitchFamily="34" charset="0"/>
            </a:endParaRPr>
          </a:p>
          <a:p>
            <a:pPr marL="0" indent="0">
              <a:buNone/>
            </a:pPr>
            <a:r>
              <a:rPr lang="de-DE" sz="3100" b="1" dirty="0">
                <a:latin typeface="Century Gothic" pitchFamily="34" charset="0"/>
              </a:rPr>
              <a:t> </a:t>
            </a:r>
            <a:endParaRPr lang="de-DE" sz="3100" dirty="0">
              <a:latin typeface="Century Gothic" pitchFamily="34" charset="0"/>
            </a:endParaRPr>
          </a:p>
          <a:p>
            <a:r>
              <a:rPr lang="de-DE" sz="3100" dirty="0">
                <a:latin typeface="Century Gothic" pitchFamily="34" charset="0"/>
              </a:rPr>
              <a:t>Jahreseinkommen	   Beitrag monatlich</a:t>
            </a:r>
          </a:p>
          <a:p>
            <a:pPr marL="0" indent="0">
              <a:buNone/>
            </a:pPr>
            <a:endParaRPr lang="de-DE" sz="3100" dirty="0">
              <a:latin typeface="Century Gothic" pitchFamily="34" charset="0"/>
            </a:endParaRPr>
          </a:p>
          <a:p>
            <a:r>
              <a:rPr lang="de-DE" sz="3100" dirty="0">
                <a:latin typeface="Century Gothic" pitchFamily="34" charset="0"/>
              </a:rPr>
              <a:t>bis einschl.   25.000 EUR 	   frei</a:t>
            </a:r>
          </a:p>
          <a:p>
            <a:pPr marL="0" indent="0">
              <a:buNone/>
            </a:pPr>
            <a:r>
              <a:rPr lang="de-DE" sz="3100" dirty="0">
                <a:latin typeface="Century Gothic" pitchFamily="34" charset="0"/>
              </a:rPr>
              <a:t> </a:t>
            </a:r>
          </a:p>
          <a:p>
            <a:r>
              <a:rPr lang="de-DE" sz="3100" dirty="0">
                <a:latin typeface="Century Gothic" pitchFamily="34" charset="0"/>
              </a:rPr>
              <a:t>bis einschl.   30.000 EUR 	  45,00 €  </a:t>
            </a:r>
          </a:p>
          <a:p>
            <a:endParaRPr lang="de-DE" sz="3100" dirty="0">
              <a:latin typeface="Century Gothic" pitchFamily="34" charset="0"/>
            </a:endParaRPr>
          </a:p>
          <a:p>
            <a:r>
              <a:rPr lang="de-DE" sz="3100" dirty="0">
                <a:latin typeface="Century Gothic" pitchFamily="34" charset="0"/>
              </a:rPr>
              <a:t>bis einschl.   35.000 EUR	  55,00 €</a:t>
            </a:r>
          </a:p>
          <a:p>
            <a:pPr marL="0" indent="0">
              <a:buNone/>
            </a:pPr>
            <a:r>
              <a:rPr lang="de-DE" sz="3100" dirty="0">
                <a:latin typeface="Century Gothic" pitchFamily="34" charset="0"/>
              </a:rPr>
              <a:t> </a:t>
            </a:r>
          </a:p>
          <a:p>
            <a:r>
              <a:rPr lang="de-DE" sz="3100" dirty="0">
                <a:latin typeface="Century Gothic" pitchFamily="34" charset="0"/>
              </a:rPr>
              <a:t>bis einschl.   40.000 EUR	  65,00  €</a:t>
            </a:r>
          </a:p>
          <a:p>
            <a:pPr marL="0" indent="0">
              <a:buNone/>
            </a:pPr>
            <a:r>
              <a:rPr lang="de-DE" sz="3100" dirty="0">
                <a:latin typeface="Century Gothic" pitchFamily="34" charset="0"/>
              </a:rPr>
              <a:t> </a:t>
            </a:r>
          </a:p>
          <a:p>
            <a:r>
              <a:rPr lang="de-DE" sz="3100" dirty="0">
                <a:latin typeface="Century Gothic" pitchFamily="34" charset="0"/>
              </a:rPr>
              <a:t>bis einschl.   45.000 EUR	  75,00 €</a:t>
            </a:r>
          </a:p>
          <a:p>
            <a:pPr marL="0" indent="0">
              <a:buNone/>
            </a:pPr>
            <a:r>
              <a:rPr lang="de-DE" sz="3100" dirty="0">
                <a:latin typeface="Century Gothic" pitchFamily="34" charset="0"/>
              </a:rPr>
              <a:t> </a:t>
            </a:r>
          </a:p>
          <a:p>
            <a:r>
              <a:rPr lang="de-DE" sz="3100" dirty="0">
                <a:latin typeface="Century Gothic" pitchFamily="34" charset="0"/>
              </a:rPr>
              <a:t>bis einschl.   50.000 EUR 	  85,00 €</a:t>
            </a:r>
          </a:p>
          <a:p>
            <a:pPr marL="0" indent="0">
              <a:buNone/>
            </a:pPr>
            <a:r>
              <a:rPr lang="de-DE" sz="3100" dirty="0">
                <a:latin typeface="Century Gothic" pitchFamily="34" charset="0"/>
              </a:rPr>
              <a:t> </a:t>
            </a:r>
          </a:p>
          <a:p>
            <a:r>
              <a:rPr lang="de-DE" sz="3100" dirty="0">
                <a:latin typeface="Century Gothic" pitchFamily="34" charset="0"/>
              </a:rPr>
              <a:t>bis einschl.   60.000 EUR	  95,00 €</a:t>
            </a:r>
          </a:p>
          <a:p>
            <a:pPr marL="0" indent="0">
              <a:buNone/>
            </a:pPr>
            <a:r>
              <a:rPr lang="de-DE" sz="3100" dirty="0">
                <a:latin typeface="Century Gothic" pitchFamily="34" charset="0"/>
              </a:rPr>
              <a:t> </a:t>
            </a:r>
          </a:p>
          <a:p>
            <a:r>
              <a:rPr lang="de-DE" sz="3100" dirty="0">
                <a:latin typeface="Century Gothic" pitchFamily="34" charset="0"/>
              </a:rPr>
              <a:t>bis einschl.   70.000 EUR	105,00 €</a:t>
            </a:r>
          </a:p>
          <a:p>
            <a:pPr marL="0" indent="0">
              <a:buNone/>
            </a:pPr>
            <a:r>
              <a:rPr lang="de-DE" sz="3100" dirty="0">
                <a:latin typeface="Century Gothic" pitchFamily="34" charset="0"/>
              </a:rPr>
              <a:t> </a:t>
            </a:r>
          </a:p>
          <a:p>
            <a:r>
              <a:rPr lang="de-DE" sz="3100" dirty="0">
                <a:latin typeface="Century Gothic" pitchFamily="34" charset="0"/>
              </a:rPr>
              <a:t>bis einschl.   80.000 EUR	115,00 €</a:t>
            </a:r>
          </a:p>
          <a:p>
            <a:pPr marL="0" indent="0">
              <a:buNone/>
            </a:pPr>
            <a:r>
              <a:rPr lang="de-DE" sz="3100" dirty="0">
                <a:latin typeface="Century Gothic" pitchFamily="34" charset="0"/>
              </a:rPr>
              <a:t> </a:t>
            </a:r>
          </a:p>
          <a:p>
            <a:r>
              <a:rPr lang="de-DE" sz="3100" dirty="0">
                <a:latin typeface="Century Gothic" pitchFamily="34" charset="0"/>
              </a:rPr>
              <a:t>bis einschl.   90.000 EUR	125,00 €</a:t>
            </a:r>
          </a:p>
          <a:p>
            <a:pPr marL="0" indent="0">
              <a:buNone/>
            </a:pPr>
            <a:r>
              <a:rPr lang="de-DE" sz="3100" dirty="0">
                <a:latin typeface="Century Gothic" pitchFamily="34" charset="0"/>
              </a:rPr>
              <a:t> </a:t>
            </a:r>
          </a:p>
          <a:p>
            <a:r>
              <a:rPr lang="de-DE" sz="3100" dirty="0">
                <a:latin typeface="Century Gothic" pitchFamily="34" charset="0"/>
              </a:rPr>
              <a:t>bis einschl. 100.000 EUR	135,00 €</a:t>
            </a:r>
          </a:p>
          <a:p>
            <a:pPr marL="0" indent="0">
              <a:buNone/>
            </a:pPr>
            <a:r>
              <a:rPr lang="de-DE" sz="3100" dirty="0">
                <a:latin typeface="Century Gothic" pitchFamily="34" charset="0"/>
              </a:rPr>
              <a:t> </a:t>
            </a:r>
          </a:p>
          <a:p>
            <a:r>
              <a:rPr lang="de-DE" sz="3100" dirty="0">
                <a:latin typeface="Century Gothic" pitchFamily="34" charset="0"/>
              </a:rPr>
              <a:t>bis einschl. 125.000 EUR 	145,00 €</a:t>
            </a:r>
          </a:p>
          <a:p>
            <a:pPr marL="0" indent="0">
              <a:buNone/>
            </a:pPr>
            <a:r>
              <a:rPr lang="de-DE" sz="3100" dirty="0">
                <a:latin typeface="Century Gothic" pitchFamily="34" charset="0"/>
              </a:rPr>
              <a:t> </a:t>
            </a:r>
          </a:p>
          <a:p>
            <a:r>
              <a:rPr lang="de-DE" sz="3100" dirty="0">
                <a:latin typeface="Century Gothic" pitchFamily="34" charset="0"/>
              </a:rPr>
              <a:t>über 	125.000 EUR	150,00 €</a:t>
            </a:r>
          </a:p>
          <a:p>
            <a:endParaRPr lang="de-DE" dirty="0">
              <a:latin typeface="Century Gothic" pitchFamily="34" charset="0"/>
            </a:endParaRPr>
          </a:p>
        </p:txBody>
      </p:sp>
      <p:sp>
        <p:nvSpPr>
          <p:cNvPr id="6" name="Inhaltsplatzhalter 5"/>
          <p:cNvSpPr>
            <a:spLocks noGrp="1"/>
          </p:cNvSpPr>
          <p:nvPr>
            <p:ph sz="half" idx="2"/>
          </p:nvPr>
        </p:nvSpPr>
        <p:spPr/>
        <p:txBody>
          <a:bodyPr>
            <a:normAutofit fontScale="32500" lnSpcReduction="20000"/>
          </a:bodyPr>
          <a:lstStyle/>
          <a:p>
            <a:r>
              <a:rPr lang="de-DE" sz="3100" dirty="0">
                <a:latin typeface="Century Gothic" pitchFamily="34" charset="0"/>
              </a:rPr>
              <a:t>Beiträge für das </a:t>
            </a:r>
            <a:r>
              <a:rPr lang="de-DE" sz="3100" b="1" dirty="0">
                <a:latin typeface="Century Gothic" pitchFamily="34" charset="0"/>
              </a:rPr>
              <a:t>Essen</a:t>
            </a:r>
            <a:r>
              <a:rPr lang="de-DE" sz="3100" dirty="0">
                <a:latin typeface="Century Gothic" pitchFamily="34" charset="0"/>
              </a:rPr>
              <a:t>:</a:t>
            </a:r>
          </a:p>
          <a:p>
            <a:endParaRPr lang="de-DE" sz="3100" dirty="0">
              <a:latin typeface="Century Gothic" pitchFamily="34" charset="0"/>
            </a:endParaRPr>
          </a:p>
          <a:p>
            <a:r>
              <a:rPr lang="de-DE" sz="3100" dirty="0">
                <a:latin typeface="Century Gothic" pitchFamily="34" charset="0"/>
              </a:rPr>
              <a:t>Einkommensstufen		Beitrag 				</a:t>
            </a:r>
            <a:r>
              <a:rPr lang="de-DE" sz="3100" dirty="0" err="1">
                <a:latin typeface="Century Gothic" pitchFamily="34" charset="0"/>
              </a:rPr>
              <a:t>jährl</a:t>
            </a:r>
            <a:r>
              <a:rPr lang="de-DE" sz="3100" dirty="0">
                <a:latin typeface="Century Gothic" pitchFamily="34" charset="0"/>
              </a:rPr>
              <a:t>./</a:t>
            </a:r>
            <a:r>
              <a:rPr lang="de-DE" sz="3100" dirty="0" err="1">
                <a:latin typeface="Century Gothic" pitchFamily="34" charset="0"/>
              </a:rPr>
              <a:t>monatl</a:t>
            </a:r>
            <a:r>
              <a:rPr lang="de-DE" sz="3100" dirty="0">
                <a:latin typeface="Century Gothic" pitchFamily="34" charset="0"/>
              </a:rPr>
              <a:t>.</a:t>
            </a:r>
          </a:p>
          <a:p>
            <a:pPr marL="0" indent="0">
              <a:buNone/>
            </a:pPr>
            <a:r>
              <a:rPr lang="de-DE" sz="3100" dirty="0">
                <a:latin typeface="Century Gothic" pitchFamily="34" charset="0"/>
              </a:rPr>
              <a:t> </a:t>
            </a:r>
          </a:p>
          <a:p>
            <a:r>
              <a:rPr lang="de-DE" sz="3100" dirty="0">
                <a:latin typeface="Century Gothic" pitchFamily="34" charset="0"/>
              </a:rPr>
              <a:t>bis 	25.000,00 € jährlich	540,00 € /45,00 €</a:t>
            </a:r>
          </a:p>
          <a:p>
            <a:endParaRPr lang="de-DE" sz="3100" dirty="0">
              <a:latin typeface="Century Gothic" pitchFamily="34" charset="0"/>
            </a:endParaRPr>
          </a:p>
          <a:p>
            <a:r>
              <a:rPr lang="de-DE" sz="3100" dirty="0">
                <a:latin typeface="Century Gothic" pitchFamily="34" charset="0"/>
              </a:rPr>
              <a:t>bis 	40.000,00 € jährlich	576,00 € /48,00 €</a:t>
            </a:r>
          </a:p>
          <a:p>
            <a:endParaRPr lang="de-DE" sz="3100" dirty="0">
              <a:latin typeface="Century Gothic" pitchFamily="34" charset="0"/>
            </a:endParaRPr>
          </a:p>
          <a:p>
            <a:r>
              <a:rPr lang="de-DE" sz="3100" dirty="0">
                <a:latin typeface="Century Gothic" pitchFamily="34" charset="0"/>
              </a:rPr>
              <a:t>bis 	50.000,00 € jährlich	624,00 € /52,00 €</a:t>
            </a:r>
          </a:p>
          <a:p>
            <a:endParaRPr lang="de-DE" sz="3100" dirty="0">
              <a:latin typeface="Century Gothic" pitchFamily="34" charset="0"/>
            </a:endParaRPr>
          </a:p>
          <a:p>
            <a:r>
              <a:rPr lang="de-DE" sz="3100" dirty="0">
                <a:latin typeface="Century Gothic" pitchFamily="34" charset="0"/>
              </a:rPr>
              <a:t>bis 	60.000,00 € jährlich	672,00 € /56,00 €</a:t>
            </a:r>
          </a:p>
          <a:p>
            <a:endParaRPr lang="de-DE" sz="3100" dirty="0">
              <a:latin typeface="Century Gothic" pitchFamily="34" charset="0"/>
            </a:endParaRPr>
          </a:p>
          <a:p>
            <a:r>
              <a:rPr lang="de-DE" sz="3100" dirty="0">
                <a:latin typeface="Century Gothic" pitchFamily="34" charset="0"/>
              </a:rPr>
              <a:t>bis 	75.000,00 € jährlich	720,00 € /60,00 €</a:t>
            </a:r>
          </a:p>
          <a:p>
            <a:endParaRPr lang="de-DE" sz="3100" dirty="0">
              <a:latin typeface="Century Gothic" pitchFamily="34" charset="0"/>
            </a:endParaRPr>
          </a:p>
          <a:p>
            <a:r>
              <a:rPr lang="de-DE" sz="3100" dirty="0">
                <a:latin typeface="Century Gothic" pitchFamily="34" charset="0"/>
              </a:rPr>
              <a:t>über 	75.000,00 € jährlich	768,00 € /64,00 €</a:t>
            </a:r>
          </a:p>
          <a:p>
            <a:endParaRPr lang="de-DE" dirty="0">
              <a:latin typeface="Century Gothic" pitchFamily="34" charset="0"/>
            </a:endParaRPr>
          </a:p>
        </p:txBody>
      </p:sp>
      <p:pic>
        <p:nvPicPr>
          <p:cNvPr id="7" name="Grafik 6"/>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08304" y="260648"/>
            <a:ext cx="1360805" cy="1483995"/>
          </a:xfrm>
          <a:prstGeom prst="rect">
            <a:avLst/>
          </a:prstGeom>
          <a:noFill/>
          <a:ln>
            <a:noFill/>
          </a:ln>
        </p:spPr>
      </p:pic>
    </p:spTree>
    <p:extLst>
      <p:ext uri="{BB962C8B-B14F-4D97-AF65-F5344CB8AC3E}">
        <p14:creationId xmlns:p14="http://schemas.microsoft.com/office/powerpoint/2010/main" val="20663639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332656"/>
            <a:ext cx="5770983" cy="1143000"/>
          </a:xfrm>
        </p:spPr>
        <p:txBody>
          <a:bodyPr>
            <a:normAutofit/>
          </a:bodyPr>
          <a:lstStyle/>
          <a:p>
            <a:pPr algn="l"/>
            <a:r>
              <a:rPr lang="de-DE" sz="4000" b="1" dirty="0">
                <a:latin typeface="Century Gothic" pitchFamily="34" charset="0"/>
                <a:ea typeface="Tahoma" pitchFamily="34" charset="0"/>
                <a:cs typeface="Tahoma" pitchFamily="34" charset="0"/>
              </a:rPr>
              <a:t>Anmeldeverfahren</a:t>
            </a:r>
          </a:p>
        </p:txBody>
      </p:sp>
      <p:sp>
        <p:nvSpPr>
          <p:cNvPr id="3" name="Inhaltsplatzhalter 2"/>
          <p:cNvSpPr>
            <a:spLocks noGrp="1"/>
          </p:cNvSpPr>
          <p:nvPr>
            <p:ph idx="1"/>
          </p:nvPr>
        </p:nvSpPr>
        <p:spPr/>
        <p:txBody>
          <a:bodyPr>
            <a:normAutofit lnSpcReduction="10000"/>
          </a:bodyPr>
          <a:lstStyle/>
          <a:p>
            <a:pPr>
              <a:spcAft>
                <a:spcPts val="1200"/>
              </a:spcAft>
            </a:pPr>
            <a:r>
              <a:rPr lang="de-DE" sz="2200" dirty="0">
                <a:latin typeface="Century Gothic" pitchFamily="34" charset="0"/>
                <a:ea typeface="Tahoma" pitchFamily="34" charset="0"/>
                <a:cs typeface="Tahoma" pitchFamily="34" charset="0"/>
              </a:rPr>
              <a:t>Schulanmeldung: 28.10.2025 – 30.10.2025</a:t>
            </a:r>
          </a:p>
          <a:p>
            <a:pPr>
              <a:spcAft>
                <a:spcPts val="1200"/>
              </a:spcAft>
            </a:pPr>
            <a:r>
              <a:rPr lang="de-DE" sz="2200" dirty="0">
                <a:latin typeface="Century Gothic" pitchFamily="34" charset="0"/>
                <a:ea typeface="Tahoma" pitchFamily="34" charset="0"/>
                <a:cs typeface="Tahoma" pitchFamily="34" charset="0"/>
              </a:rPr>
              <a:t>Terminvergabe online mit QR Code (siehe Infobrief der Stadt Paderborn)</a:t>
            </a:r>
          </a:p>
          <a:p>
            <a:pPr>
              <a:spcAft>
                <a:spcPts val="1200"/>
              </a:spcAft>
            </a:pPr>
            <a:r>
              <a:rPr lang="de-DE" sz="2200" dirty="0">
                <a:latin typeface="Century Gothic" pitchFamily="34" charset="0"/>
                <a:ea typeface="Tahoma" pitchFamily="34" charset="0"/>
                <a:cs typeface="Tahoma" pitchFamily="34" charset="0"/>
              </a:rPr>
              <a:t>Bitte zur Anmeldung mitbringen:</a:t>
            </a:r>
          </a:p>
          <a:p>
            <a:pPr lvl="1" indent="-342900">
              <a:spcAft>
                <a:spcPts val="1200"/>
              </a:spcAft>
              <a:buAutoNum type="arabicPeriod"/>
            </a:pPr>
            <a:r>
              <a:rPr lang="de-DE" sz="2200" dirty="0">
                <a:latin typeface="Century Gothic" pitchFamily="34" charset="0"/>
                <a:ea typeface="Tahoma" pitchFamily="34" charset="0"/>
                <a:cs typeface="Tahoma" pitchFamily="34" charset="0"/>
              </a:rPr>
              <a:t>das anzumeldende Kind!</a:t>
            </a:r>
          </a:p>
          <a:p>
            <a:pPr lvl="1" indent="-342900">
              <a:spcAft>
                <a:spcPts val="1200"/>
              </a:spcAft>
              <a:buAutoNum type="arabicPeriod"/>
            </a:pPr>
            <a:r>
              <a:rPr lang="de-DE" sz="2200" dirty="0">
                <a:latin typeface="Century Gothic" pitchFamily="34" charset="0"/>
                <a:ea typeface="Tahoma" pitchFamily="34" charset="0"/>
                <a:cs typeface="Tahoma" pitchFamily="34" charset="0"/>
              </a:rPr>
              <a:t>die Geburtsurkunde bzw. das Familienstammbuch</a:t>
            </a:r>
          </a:p>
          <a:p>
            <a:pPr lvl="1" indent="-342900">
              <a:spcAft>
                <a:spcPts val="1200"/>
              </a:spcAft>
              <a:buAutoNum type="arabicPeriod"/>
            </a:pPr>
            <a:r>
              <a:rPr lang="de-DE" sz="2200" dirty="0">
                <a:latin typeface="Century Gothic" pitchFamily="34" charset="0"/>
                <a:ea typeface="Tahoma" pitchFamily="34" charset="0"/>
                <a:cs typeface="Tahoma" pitchFamily="34" charset="0"/>
              </a:rPr>
              <a:t>Anmeldeformular ( ausgefüllt)</a:t>
            </a:r>
          </a:p>
          <a:p>
            <a:pPr>
              <a:spcAft>
                <a:spcPts val="1200"/>
              </a:spcAft>
            </a:pPr>
            <a:r>
              <a:rPr lang="de-DE" sz="2200" dirty="0">
                <a:latin typeface="Century Gothic" pitchFamily="34" charset="0"/>
                <a:ea typeface="Tahoma" pitchFamily="34" charset="0"/>
                <a:cs typeface="Tahoma" pitchFamily="34" charset="0"/>
              </a:rPr>
              <a:t>Die schulärztliche Untersuchung im Gesundheitsamt ist zeitlich unabhängig von der Anmeldung an der Schule.</a:t>
            </a:r>
            <a:endParaRPr lang="de-DE" sz="2200" dirty="0">
              <a:latin typeface="Tahoma" pitchFamily="34" charset="0"/>
              <a:ea typeface="Tahoma" pitchFamily="34" charset="0"/>
              <a:cs typeface="Tahoma" pitchFamily="34" charset="0"/>
            </a:endParaRPr>
          </a:p>
          <a:p>
            <a:endParaRPr lang="de-DE" sz="2200" dirty="0">
              <a:latin typeface="Tahoma" pitchFamily="34" charset="0"/>
              <a:ea typeface="Tahoma" pitchFamily="34" charset="0"/>
              <a:cs typeface="Tahoma" pitchFamily="34" charset="0"/>
            </a:endParaRPr>
          </a:p>
        </p:txBody>
      </p:sp>
      <p:pic>
        <p:nvPicPr>
          <p:cNvPr id="6" name="Grafik 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08304" y="188640"/>
            <a:ext cx="1360805" cy="1483995"/>
          </a:xfrm>
          <a:prstGeom prst="rect">
            <a:avLst/>
          </a:prstGeom>
          <a:noFill/>
          <a:ln>
            <a:noFill/>
          </a:ln>
        </p:spPr>
      </p:pic>
    </p:spTree>
    <p:extLst>
      <p:ext uri="{BB962C8B-B14F-4D97-AF65-F5344CB8AC3E}">
        <p14:creationId xmlns:p14="http://schemas.microsoft.com/office/powerpoint/2010/main" val="1880235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332656"/>
            <a:ext cx="5770983" cy="1143000"/>
          </a:xfrm>
        </p:spPr>
        <p:txBody>
          <a:bodyPr>
            <a:normAutofit/>
          </a:bodyPr>
          <a:lstStyle/>
          <a:p>
            <a:pPr algn="l"/>
            <a:r>
              <a:rPr lang="de-DE" sz="4000" b="1" dirty="0">
                <a:latin typeface="Century Gothic" pitchFamily="34" charset="0"/>
                <a:ea typeface="Tahoma" pitchFamily="34" charset="0"/>
                <a:cs typeface="Tahoma" pitchFamily="34" charset="0"/>
              </a:rPr>
              <a:t>Klassenbildung</a:t>
            </a:r>
          </a:p>
        </p:txBody>
      </p:sp>
      <p:sp>
        <p:nvSpPr>
          <p:cNvPr id="3" name="Inhaltsplatzhalter 2"/>
          <p:cNvSpPr>
            <a:spLocks noGrp="1"/>
          </p:cNvSpPr>
          <p:nvPr>
            <p:ph idx="1"/>
          </p:nvPr>
        </p:nvSpPr>
        <p:spPr/>
        <p:txBody>
          <a:bodyPr>
            <a:normAutofit/>
          </a:bodyPr>
          <a:lstStyle/>
          <a:p>
            <a:pPr marL="0" indent="0" algn="just">
              <a:spcAft>
                <a:spcPts val="1200"/>
              </a:spcAft>
              <a:buNone/>
            </a:pPr>
            <a:r>
              <a:rPr lang="de-DE" sz="2200" dirty="0">
                <a:latin typeface="Century Gothic" pitchFamily="34" charset="0"/>
                <a:ea typeface="Tahoma" pitchFamily="34" charset="0"/>
                <a:cs typeface="Tahoma" pitchFamily="34" charset="0"/>
              </a:rPr>
              <a:t>Die Klassenbildung erfolgt an der Dionysiusschule nach pädagogischen Leitlinien:</a:t>
            </a:r>
          </a:p>
          <a:p>
            <a:pPr marL="0" indent="0" algn="just">
              <a:spcAft>
                <a:spcPts val="1200"/>
              </a:spcAft>
              <a:buNone/>
            </a:pPr>
            <a:endParaRPr lang="de-DE" sz="2200" dirty="0">
              <a:latin typeface="Century Gothic" pitchFamily="34" charset="0"/>
              <a:ea typeface="Tahoma" pitchFamily="34" charset="0"/>
              <a:cs typeface="Tahoma" pitchFamily="34" charset="0"/>
            </a:endParaRPr>
          </a:p>
          <a:p>
            <a:pPr marL="457200" indent="-457200" algn="just">
              <a:spcAft>
                <a:spcPts val="1200"/>
              </a:spcAft>
              <a:buFont typeface="+mj-lt"/>
              <a:buAutoNum type="arabicPeriod"/>
            </a:pPr>
            <a:r>
              <a:rPr lang="de-DE" sz="2200" dirty="0">
                <a:latin typeface="Century Gothic" pitchFamily="34" charset="0"/>
                <a:ea typeface="Tahoma" pitchFamily="34" charset="0"/>
                <a:cs typeface="Tahoma" pitchFamily="34" charset="0"/>
              </a:rPr>
              <a:t>Es gibt eine möglichst gleichmäßige Verteilung von Jungen und Mädchen.</a:t>
            </a:r>
          </a:p>
          <a:p>
            <a:pPr marL="457200" indent="-457200" algn="just">
              <a:spcAft>
                <a:spcPts val="1200"/>
              </a:spcAft>
              <a:buFont typeface="+mj-lt"/>
              <a:buAutoNum type="arabicPeriod"/>
            </a:pPr>
            <a:r>
              <a:rPr lang="de-DE" sz="2200" dirty="0">
                <a:latin typeface="Century Gothic" pitchFamily="34" charset="0"/>
                <a:ea typeface="Tahoma" pitchFamily="34" charset="0"/>
                <a:cs typeface="Tahoma" pitchFamily="34" charset="0"/>
              </a:rPr>
              <a:t>Es erfolgt eine möglichst gleichmäßige Verteilung von Kindern, die besonderer Aufmerksamkeit bedürfen.</a:t>
            </a:r>
          </a:p>
        </p:txBody>
      </p:sp>
      <p:pic>
        <p:nvPicPr>
          <p:cNvPr id="6" name="Grafik 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08304" y="188640"/>
            <a:ext cx="1360805" cy="1483995"/>
          </a:xfrm>
          <a:prstGeom prst="rect">
            <a:avLst/>
          </a:prstGeom>
          <a:noFill/>
          <a:ln>
            <a:noFill/>
          </a:ln>
        </p:spPr>
      </p:pic>
    </p:spTree>
    <p:extLst>
      <p:ext uri="{BB962C8B-B14F-4D97-AF65-F5344CB8AC3E}">
        <p14:creationId xmlns:p14="http://schemas.microsoft.com/office/powerpoint/2010/main" val="25566756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83377" y="1844824"/>
            <a:ext cx="8229600" cy="3816424"/>
          </a:xfrm>
        </p:spPr>
        <p:txBody>
          <a:bodyPr>
            <a:normAutofit/>
          </a:bodyPr>
          <a:lstStyle/>
          <a:p>
            <a:pPr marL="0" indent="0">
              <a:buNone/>
            </a:pPr>
            <a:endParaRPr lang="de-DE" sz="2200" dirty="0">
              <a:latin typeface="Century Gothic" pitchFamily="34" charset="0"/>
              <a:ea typeface="Tahoma" pitchFamily="34" charset="0"/>
              <a:cs typeface="Tahoma" pitchFamily="34" charset="0"/>
            </a:endParaRPr>
          </a:p>
          <a:p>
            <a:pPr marL="0" indent="0">
              <a:buNone/>
            </a:pPr>
            <a:endParaRPr lang="de-DE" sz="4000" b="1" dirty="0">
              <a:latin typeface="Century Gothic" pitchFamily="34" charset="0"/>
              <a:ea typeface="Tahoma" pitchFamily="34" charset="0"/>
              <a:cs typeface="Tahoma" pitchFamily="34" charset="0"/>
            </a:endParaRPr>
          </a:p>
          <a:p>
            <a:pPr marL="0" indent="0">
              <a:buNone/>
            </a:pPr>
            <a:r>
              <a:rPr lang="de-DE" sz="4600" b="1" dirty="0">
                <a:latin typeface="Century Gothic" pitchFamily="34" charset="0"/>
                <a:ea typeface="Tahoma" pitchFamily="34" charset="0"/>
                <a:cs typeface="Tahoma" pitchFamily="34" charset="0"/>
              </a:rPr>
              <a:t>Vielen Dank für Ihr Interesse!</a:t>
            </a:r>
          </a:p>
        </p:txBody>
      </p:sp>
      <p:pic>
        <p:nvPicPr>
          <p:cNvPr id="6" name="Grafik 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08304" y="188640"/>
            <a:ext cx="1360805" cy="1483995"/>
          </a:xfrm>
          <a:prstGeom prst="rect">
            <a:avLst/>
          </a:prstGeom>
          <a:noFill/>
          <a:ln>
            <a:noFill/>
          </a:ln>
        </p:spPr>
      </p:pic>
    </p:spTree>
    <p:extLst>
      <p:ext uri="{BB962C8B-B14F-4D97-AF65-F5344CB8AC3E}">
        <p14:creationId xmlns:p14="http://schemas.microsoft.com/office/powerpoint/2010/main" val="11065802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332656"/>
            <a:ext cx="5770983" cy="1143000"/>
          </a:xfrm>
        </p:spPr>
        <p:txBody>
          <a:bodyPr>
            <a:normAutofit/>
          </a:bodyPr>
          <a:lstStyle/>
          <a:p>
            <a:pPr algn="l"/>
            <a:r>
              <a:rPr lang="de-DE" sz="4000" b="1" dirty="0">
                <a:latin typeface="Century Gothic" pitchFamily="34" charset="0"/>
                <a:ea typeface="Tahoma" pitchFamily="34" charset="0"/>
                <a:cs typeface="Tahoma" pitchFamily="34" charset="0"/>
              </a:rPr>
              <a:t>Die Dionysiusschule</a:t>
            </a:r>
          </a:p>
        </p:txBody>
      </p:sp>
      <p:sp>
        <p:nvSpPr>
          <p:cNvPr id="3" name="Inhaltsplatzhalter 2"/>
          <p:cNvSpPr>
            <a:spLocks noGrp="1"/>
          </p:cNvSpPr>
          <p:nvPr>
            <p:ph idx="1"/>
          </p:nvPr>
        </p:nvSpPr>
        <p:spPr>
          <a:xfrm>
            <a:off x="467544" y="2060848"/>
            <a:ext cx="8363272" cy="3845024"/>
          </a:xfrm>
        </p:spPr>
        <p:txBody>
          <a:bodyPr>
            <a:normAutofit/>
          </a:bodyPr>
          <a:lstStyle/>
          <a:p>
            <a:r>
              <a:rPr lang="de-DE" dirty="0">
                <a:latin typeface="Century Gothic" pitchFamily="34" charset="0"/>
                <a:ea typeface="Tahoma" pitchFamily="34" charset="0"/>
                <a:cs typeface="Tahoma" pitchFamily="34" charset="0"/>
              </a:rPr>
              <a:t>Städtische Grundschule</a:t>
            </a:r>
          </a:p>
          <a:p>
            <a:r>
              <a:rPr lang="de-DE" dirty="0">
                <a:latin typeface="Century Gothic" pitchFamily="34" charset="0"/>
                <a:ea typeface="Tahoma" pitchFamily="34" charset="0"/>
                <a:cs typeface="Tahoma" pitchFamily="34" charset="0"/>
              </a:rPr>
              <a:t>Schule des gemeinsamen Lernens</a:t>
            </a:r>
          </a:p>
          <a:p>
            <a:r>
              <a:rPr lang="de-DE" dirty="0">
                <a:latin typeface="Century Gothic" pitchFamily="34" charset="0"/>
                <a:ea typeface="Tahoma" pitchFamily="34" charset="0"/>
                <a:cs typeface="Tahoma" pitchFamily="34" charset="0"/>
              </a:rPr>
              <a:t>kath. Bekenntnisschule</a:t>
            </a:r>
          </a:p>
          <a:p>
            <a:r>
              <a:rPr lang="de-DE" dirty="0">
                <a:latin typeface="Century Gothic" pitchFamily="34" charset="0"/>
                <a:ea typeface="Tahoma" pitchFamily="34" charset="0"/>
                <a:cs typeface="Tahoma" pitchFamily="34" charset="0"/>
              </a:rPr>
              <a:t>Schülerzahlen:</a:t>
            </a:r>
            <a:br>
              <a:rPr lang="de-DE" dirty="0">
                <a:latin typeface="Century Gothic" pitchFamily="34" charset="0"/>
                <a:ea typeface="Tahoma" pitchFamily="34" charset="0"/>
                <a:cs typeface="Tahoma" pitchFamily="34" charset="0"/>
              </a:rPr>
            </a:br>
            <a:r>
              <a:rPr lang="de-DE" dirty="0">
                <a:latin typeface="Century Gothic" pitchFamily="34" charset="0"/>
                <a:ea typeface="Tahoma" pitchFamily="34" charset="0"/>
                <a:cs typeface="Tahoma" pitchFamily="34" charset="0"/>
              </a:rPr>
              <a:t>371 Kinder, davon                                  </a:t>
            </a:r>
          </a:p>
          <a:p>
            <a:r>
              <a:rPr lang="de-DE" dirty="0">
                <a:latin typeface="Century Gothic" pitchFamily="34" charset="0"/>
                <a:ea typeface="Tahoma" pitchFamily="34" charset="0"/>
                <a:cs typeface="Tahoma" pitchFamily="34" charset="0"/>
              </a:rPr>
              <a:t>191 Jungen und 180 Mädchen </a:t>
            </a:r>
          </a:p>
        </p:txBody>
      </p:sp>
      <p:pic>
        <p:nvPicPr>
          <p:cNvPr id="6" name="Grafik 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80312" y="260648"/>
            <a:ext cx="1360805" cy="1483995"/>
          </a:xfrm>
          <a:prstGeom prst="rect">
            <a:avLst/>
          </a:prstGeom>
          <a:noFill/>
          <a:ln>
            <a:noFill/>
          </a:ln>
        </p:spPr>
      </p:pic>
    </p:spTree>
    <p:extLst>
      <p:ext uri="{BB962C8B-B14F-4D97-AF65-F5344CB8AC3E}">
        <p14:creationId xmlns:p14="http://schemas.microsoft.com/office/powerpoint/2010/main" val="11402337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332656"/>
            <a:ext cx="5770983" cy="1143000"/>
          </a:xfrm>
        </p:spPr>
        <p:txBody>
          <a:bodyPr>
            <a:normAutofit/>
          </a:bodyPr>
          <a:lstStyle/>
          <a:p>
            <a:pPr algn="l"/>
            <a:r>
              <a:rPr lang="de-DE" sz="4000" b="1" dirty="0">
                <a:latin typeface="Century Gothic" pitchFamily="34" charset="0"/>
                <a:ea typeface="Tahoma" pitchFamily="34" charset="0"/>
                <a:cs typeface="Tahoma" pitchFamily="34" charset="0"/>
              </a:rPr>
              <a:t>Die Dionysiusschule</a:t>
            </a:r>
          </a:p>
        </p:txBody>
      </p:sp>
      <p:sp>
        <p:nvSpPr>
          <p:cNvPr id="3" name="Inhaltsplatzhalter 2"/>
          <p:cNvSpPr>
            <a:spLocks noGrp="1"/>
          </p:cNvSpPr>
          <p:nvPr>
            <p:ph idx="1"/>
          </p:nvPr>
        </p:nvSpPr>
        <p:spPr>
          <a:xfrm>
            <a:off x="323528" y="1600200"/>
            <a:ext cx="8496944" cy="5069160"/>
          </a:xfrm>
        </p:spPr>
        <p:txBody>
          <a:bodyPr>
            <a:noAutofit/>
          </a:bodyPr>
          <a:lstStyle/>
          <a:p>
            <a:r>
              <a:rPr lang="de-DE" sz="2500" dirty="0">
                <a:latin typeface="Century Gothic" pitchFamily="34" charset="0"/>
                <a:ea typeface="Tahoma" pitchFamily="34" charset="0"/>
                <a:cs typeface="Tahoma" pitchFamily="34" charset="0"/>
              </a:rPr>
              <a:t>Personal:</a:t>
            </a:r>
          </a:p>
          <a:p>
            <a:pPr marL="0" indent="0">
              <a:buNone/>
            </a:pPr>
            <a:br>
              <a:rPr lang="de-DE" sz="2500" dirty="0">
                <a:latin typeface="Century Gothic" pitchFamily="34" charset="0"/>
                <a:ea typeface="Tahoma" pitchFamily="34" charset="0"/>
                <a:cs typeface="Tahoma" pitchFamily="34" charset="0"/>
              </a:rPr>
            </a:br>
            <a:r>
              <a:rPr lang="de-DE" sz="2500" dirty="0">
                <a:latin typeface="Century Gothic" pitchFamily="34" charset="0"/>
                <a:ea typeface="Tahoma" pitchFamily="34" charset="0"/>
                <a:cs typeface="Tahoma" pitchFamily="34" charset="0"/>
              </a:rPr>
              <a:t>- 28 Lehrerinnen und 5 SonderpädagogInnen</a:t>
            </a:r>
          </a:p>
          <a:p>
            <a:pPr marL="0" indent="0">
              <a:buNone/>
            </a:pPr>
            <a:br>
              <a:rPr lang="de-DE" sz="1000" dirty="0">
                <a:latin typeface="Century Gothic" pitchFamily="34" charset="0"/>
                <a:ea typeface="Tahoma" pitchFamily="34" charset="0"/>
                <a:cs typeface="Tahoma" pitchFamily="34" charset="0"/>
              </a:rPr>
            </a:br>
            <a:r>
              <a:rPr lang="de-DE" sz="2500" dirty="0">
                <a:latin typeface="Century Gothic" pitchFamily="34" charset="0"/>
                <a:ea typeface="Tahoma" pitchFamily="34" charset="0"/>
                <a:cs typeface="Tahoma" pitchFamily="34" charset="0"/>
              </a:rPr>
              <a:t>- 9 Integrationshelfer</a:t>
            </a:r>
          </a:p>
          <a:p>
            <a:pPr marL="0" indent="0">
              <a:buNone/>
            </a:pPr>
            <a:br>
              <a:rPr lang="de-DE" sz="1000" dirty="0">
                <a:latin typeface="Century Gothic" pitchFamily="34" charset="0"/>
                <a:ea typeface="Tahoma" pitchFamily="34" charset="0"/>
                <a:cs typeface="Tahoma" pitchFamily="34" charset="0"/>
              </a:rPr>
            </a:br>
            <a:r>
              <a:rPr lang="de-DE" sz="2500" dirty="0">
                <a:latin typeface="Century Gothic" pitchFamily="34" charset="0"/>
                <a:ea typeface="Tahoma" pitchFamily="34" charset="0"/>
                <a:cs typeface="Tahoma" pitchFamily="34" charset="0"/>
              </a:rPr>
              <a:t>- 1 Sekretärin und 1 Hausmeister</a:t>
            </a:r>
          </a:p>
          <a:p>
            <a:pPr marL="0" indent="0">
              <a:buNone/>
            </a:pPr>
            <a:br>
              <a:rPr lang="de-DE" sz="1000" dirty="0">
                <a:latin typeface="Century Gothic" pitchFamily="34" charset="0"/>
                <a:ea typeface="Tahoma" pitchFamily="34" charset="0"/>
                <a:cs typeface="Tahoma" pitchFamily="34" charset="0"/>
              </a:rPr>
            </a:br>
            <a:r>
              <a:rPr lang="de-DE" sz="2500" dirty="0">
                <a:latin typeface="Century Gothic" pitchFamily="34" charset="0"/>
                <a:ea typeface="Tahoma" pitchFamily="34" charset="0"/>
                <a:cs typeface="Tahoma" pitchFamily="34" charset="0"/>
              </a:rPr>
              <a:t>- 20 Pädagogische Fachkräfte in der Betreuung</a:t>
            </a:r>
          </a:p>
          <a:p>
            <a:pPr marL="0" indent="0">
              <a:buNone/>
            </a:pPr>
            <a:br>
              <a:rPr lang="de-DE" sz="1000" dirty="0">
                <a:latin typeface="Century Gothic" pitchFamily="34" charset="0"/>
                <a:ea typeface="Tahoma" pitchFamily="34" charset="0"/>
                <a:cs typeface="Tahoma" pitchFamily="34" charset="0"/>
              </a:rPr>
            </a:br>
            <a:endParaRPr lang="de-DE" sz="2500" dirty="0">
              <a:latin typeface="Century Gothic" pitchFamily="34" charset="0"/>
              <a:ea typeface="Tahoma" pitchFamily="34" charset="0"/>
              <a:cs typeface="Tahoma" pitchFamily="34" charset="0"/>
            </a:endParaRPr>
          </a:p>
        </p:txBody>
      </p:sp>
      <p:pic>
        <p:nvPicPr>
          <p:cNvPr id="6" name="Grafik 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80312" y="260648"/>
            <a:ext cx="1360805" cy="1483995"/>
          </a:xfrm>
          <a:prstGeom prst="rect">
            <a:avLst/>
          </a:prstGeom>
          <a:noFill/>
          <a:ln>
            <a:noFill/>
          </a:ln>
        </p:spPr>
      </p:pic>
    </p:spTree>
    <p:extLst>
      <p:ext uri="{BB962C8B-B14F-4D97-AF65-F5344CB8AC3E}">
        <p14:creationId xmlns:p14="http://schemas.microsoft.com/office/powerpoint/2010/main" val="49443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332656"/>
            <a:ext cx="5770983" cy="1143000"/>
          </a:xfrm>
        </p:spPr>
        <p:txBody>
          <a:bodyPr>
            <a:normAutofit fontScale="90000"/>
          </a:bodyPr>
          <a:lstStyle/>
          <a:p>
            <a:pPr algn="l"/>
            <a:r>
              <a:rPr lang="de-DE" sz="4000" b="1" dirty="0">
                <a:latin typeface="Century Gothic" pitchFamily="34" charset="0"/>
                <a:ea typeface="Tahoma" pitchFamily="34" charset="0"/>
                <a:cs typeface="Tahoma" pitchFamily="34" charset="0"/>
              </a:rPr>
              <a:t>Die Schuleingangsphase</a:t>
            </a:r>
          </a:p>
        </p:txBody>
      </p:sp>
      <p:sp>
        <p:nvSpPr>
          <p:cNvPr id="3" name="Inhaltsplatzhalter 2"/>
          <p:cNvSpPr>
            <a:spLocks noGrp="1"/>
          </p:cNvSpPr>
          <p:nvPr>
            <p:ph idx="1"/>
          </p:nvPr>
        </p:nvSpPr>
        <p:spPr/>
        <p:txBody>
          <a:bodyPr>
            <a:normAutofit/>
          </a:bodyPr>
          <a:lstStyle/>
          <a:p>
            <a:r>
              <a:rPr lang="de-DE" sz="2200" dirty="0">
                <a:latin typeface="Century Gothic" pitchFamily="34" charset="0"/>
                <a:ea typeface="Tahoma" pitchFamily="34" charset="0"/>
                <a:cs typeface="Tahoma" pitchFamily="34" charset="0"/>
              </a:rPr>
              <a:t>Die Schuleingangsphase umfasst die Klassen 1 und 2.</a:t>
            </a:r>
          </a:p>
          <a:p>
            <a:r>
              <a:rPr lang="de-DE" sz="2200" dirty="0">
                <a:latin typeface="Century Gothic" pitchFamily="34" charset="0"/>
                <a:ea typeface="Tahoma" pitchFamily="34" charset="0"/>
                <a:cs typeface="Tahoma" pitchFamily="34" charset="0"/>
              </a:rPr>
              <a:t>Alle schulpflichtigen Kinder eines Jahrgangs werden von der Grundschule aufgenommen und dort entsprechend ihrer Fähigkeiten gefördert.</a:t>
            </a:r>
          </a:p>
          <a:p>
            <a:r>
              <a:rPr lang="de-DE" sz="2200" dirty="0">
                <a:latin typeface="Century Gothic" pitchFamily="34" charset="0"/>
                <a:ea typeface="Tahoma" pitchFamily="34" charset="0"/>
                <a:cs typeface="Tahoma" pitchFamily="34" charset="0"/>
              </a:rPr>
              <a:t>Zurückstellungen dürfen nur aus besonderen medizinischen Gründen erfolgen.</a:t>
            </a:r>
          </a:p>
          <a:p>
            <a:r>
              <a:rPr lang="de-DE" sz="2200" dirty="0">
                <a:latin typeface="Century Gothic" pitchFamily="34" charset="0"/>
                <a:ea typeface="Tahoma" pitchFamily="34" charset="0"/>
                <a:cs typeface="Tahoma" pitchFamily="34" charset="0"/>
              </a:rPr>
              <a:t>Da Kinder in ihrer Entwicklung sehr unterschiedlich sind, benötigen sie unterschiedliche Lernzeiten in der Schule. Daher kann die Schuleingangsphase in 1, 2 oder 3 Jahren durchlaufen werden.</a:t>
            </a:r>
          </a:p>
          <a:p>
            <a:r>
              <a:rPr lang="de-DE" sz="2200" dirty="0">
                <a:latin typeface="Century Gothic" pitchFamily="34" charset="0"/>
                <a:ea typeface="Tahoma" pitchFamily="34" charset="0"/>
                <a:cs typeface="Tahoma" pitchFamily="34" charset="0"/>
              </a:rPr>
              <a:t>Das 3. Schulbesuchsjahr in der Schuleingangsphase wird nicht auf die Schullaufbahn angerechnet.</a:t>
            </a:r>
          </a:p>
        </p:txBody>
      </p:sp>
      <p:pic>
        <p:nvPicPr>
          <p:cNvPr id="6" name="Grafik 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52319" y="188640"/>
            <a:ext cx="1360805" cy="1483995"/>
          </a:xfrm>
          <a:prstGeom prst="rect">
            <a:avLst/>
          </a:prstGeom>
          <a:noFill/>
          <a:ln>
            <a:noFill/>
          </a:ln>
        </p:spPr>
      </p:pic>
    </p:spTree>
    <p:extLst>
      <p:ext uri="{BB962C8B-B14F-4D97-AF65-F5344CB8AC3E}">
        <p14:creationId xmlns:p14="http://schemas.microsoft.com/office/powerpoint/2010/main" val="1595545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332656"/>
            <a:ext cx="5770983" cy="1143000"/>
          </a:xfrm>
        </p:spPr>
        <p:txBody>
          <a:bodyPr>
            <a:normAutofit/>
          </a:bodyPr>
          <a:lstStyle/>
          <a:p>
            <a:pPr algn="l"/>
            <a:r>
              <a:rPr lang="de-DE" sz="4000" b="1" dirty="0">
                <a:latin typeface="Century Gothic" pitchFamily="34" charset="0"/>
                <a:ea typeface="Tahoma" pitchFamily="34" charset="0"/>
                <a:cs typeface="Tahoma" pitchFamily="34" charset="0"/>
              </a:rPr>
              <a:t>Schulpflicht</a:t>
            </a:r>
          </a:p>
        </p:txBody>
      </p:sp>
      <p:sp>
        <p:nvSpPr>
          <p:cNvPr id="3" name="Inhaltsplatzhalter 2"/>
          <p:cNvSpPr>
            <a:spLocks noGrp="1"/>
          </p:cNvSpPr>
          <p:nvPr>
            <p:ph idx="1"/>
          </p:nvPr>
        </p:nvSpPr>
        <p:spPr>
          <a:xfrm>
            <a:off x="395536" y="1628800"/>
            <a:ext cx="8229600" cy="4525963"/>
          </a:xfrm>
        </p:spPr>
        <p:txBody>
          <a:bodyPr>
            <a:normAutofit/>
          </a:bodyPr>
          <a:lstStyle/>
          <a:p>
            <a:pPr algn="just"/>
            <a:r>
              <a:rPr lang="de-DE" sz="2200" dirty="0">
                <a:latin typeface="Century Gothic" pitchFamily="34" charset="0"/>
                <a:ea typeface="Tahoma" pitchFamily="34" charset="0"/>
                <a:cs typeface="Tahoma" pitchFamily="34" charset="0"/>
              </a:rPr>
              <a:t>§ 35 des Schulgesetzes schreibt folgendes vor:</a:t>
            </a:r>
            <a:br>
              <a:rPr lang="de-DE" sz="2200" dirty="0">
                <a:latin typeface="Century Gothic" pitchFamily="34" charset="0"/>
                <a:ea typeface="Tahoma" pitchFamily="34" charset="0"/>
                <a:cs typeface="Tahoma" pitchFamily="34" charset="0"/>
              </a:rPr>
            </a:br>
            <a:r>
              <a:rPr lang="de-DE" sz="2200" dirty="0">
                <a:latin typeface="Century Gothic" pitchFamily="34" charset="0"/>
                <a:ea typeface="Tahoma" pitchFamily="34" charset="0"/>
                <a:cs typeface="Tahoma" pitchFamily="34" charset="0"/>
              </a:rPr>
              <a:t>Im Schuljahr 2026/27 beginnt die Schulpflicht für Kinder, die </a:t>
            </a:r>
            <a:r>
              <a:rPr lang="de-DE" sz="2200" dirty="0">
                <a:effectLst>
                  <a:outerShdw blurRad="38100" dist="38100" dir="2700000" algn="tl">
                    <a:srgbClr val="000000">
                      <a:alpha val="43137"/>
                    </a:srgbClr>
                  </a:outerShdw>
                </a:effectLst>
                <a:latin typeface="Century Gothic" pitchFamily="34" charset="0"/>
                <a:ea typeface="Tahoma" pitchFamily="34" charset="0"/>
                <a:cs typeface="Tahoma" pitchFamily="34" charset="0"/>
              </a:rPr>
              <a:t>bis zum 30.09.2026 </a:t>
            </a:r>
            <a:r>
              <a:rPr lang="de-DE" sz="2200" dirty="0">
                <a:latin typeface="Century Gothic" pitchFamily="34" charset="0"/>
                <a:ea typeface="Tahoma" pitchFamily="34" charset="0"/>
                <a:cs typeface="Tahoma" pitchFamily="34" charset="0"/>
              </a:rPr>
              <a:t>das sechste Lebensjahr vollenden, am 01.08.2026. Das heißt, dass ein Kind, das am 30.09.2026 sechs Jahre alt wird, ebenso schulpflichtig ist, wie ein Kind, das bereits am 01.10.2025 sechs Jahre alt geworden ist.</a:t>
            </a:r>
          </a:p>
          <a:p>
            <a:pPr algn="just"/>
            <a:r>
              <a:rPr lang="de-DE" sz="2200" dirty="0">
                <a:latin typeface="Century Gothic" pitchFamily="34" charset="0"/>
                <a:ea typeface="Tahoma" pitchFamily="34" charset="0"/>
                <a:cs typeface="Tahoma" pitchFamily="34" charset="0"/>
              </a:rPr>
              <a:t>Kinder, die </a:t>
            </a:r>
            <a:r>
              <a:rPr lang="de-DE" sz="2200" dirty="0">
                <a:effectLst>
                  <a:outerShdw blurRad="38100" dist="38100" dir="2700000" algn="tl">
                    <a:srgbClr val="000000">
                      <a:alpha val="43137"/>
                    </a:srgbClr>
                  </a:outerShdw>
                </a:effectLst>
                <a:latin typeface="Century Gothic" pitchFamily="34" charset="0"/>
                <a:ea typeface="Tahoma" pitchFamily="34" charset="0"/>
                <a:cs typeface="Tahoma" pitchFamily="34" charset="0"/>
              </a:rPr>
              <a:t>erst nach dem 30.09.2026</a:t>
            </a:r>
            <a:r>
              <a:rPr lang="de-DE" sz="2200" dirty="0">
                <a:latin typeface="Century Gothic" pitchFamily="34" charset="0"/>
                <a:ea typeface="Tahoma" pitchFamily="34" charset="0"/>
                <a:cs typeface="Tahoma" pitchFamily="34" charset="0"/>
              </a:rPr>
              <a:t> sechs Jahre alt werden, können auf Antrag der Erziehungsberechtigten am 01.08.2026 eingeschult werden, sofern sie über die für den Schulbesuch erforderlichen körperlichen und geistigen Voraussetzungen verfügen und in ihrem Sozialverhalten ausreichend entwickelt sind.</a:t>
            </a:r>
          </a:p>
        </p:txBody>
      </p:sp>
      <p:pic>
        <p:nvPicPr>
          <p:cNvPr id="6" name="Grafik 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36296" y="116632"/>
            <a:ext cx="1360805" cy="1483995"/>
          </a:xfrm>
          <a:prstGeom prst="rect">
            <a:avLst/>
          </a:prstGeom>
          <a:noFill/>
          <a:ln>
            <a:noFill/>
          </a:ln>
        </p:spPr>
      </p:pic>
    </p:spTree>
    <p:extLst>
      <p:ext uri="{BB962C8B-B14F-4D97-AF65-F5344CB8AC3E}">
        <p14:creationId xmlns:p14="http://schemas.microsoft.com/office/powerpoint/2010/main" val="21608221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332656"/>
            <a:ext cx="5770983" cy="1143000"/>
          </a:xfrm>
        </p:spPr>
        <p:txBody>
          <a:bodyPr>
            <a:normAutofit/>
          </a:bodyPr>
          <a:lstStyle/>
          <a:p>
            <a:pPr algn="l"/>
            <a:r>
              <a:rPr lang="de-DE" sz="4000" b="1" dirty="0">
                <a:latin typeface="Century Gothic" pitchFamily="34" charset="0"/>
                <a:ea typeface="Tahoma" pitchFamily="34" charset="0"/>
                <a:cs typeface="Tahoma" pitchFamily="34" charset="0"/>
              </a:rPr>
              <a:t>Schulfähigkeitsprofil</a:t>
            </a:r>
          </a:p>
        </p:txBody>
      </p:sp>
      <p:sp>
        <p:nvSpPr>
          <p:cNvPr id="3" name="Inhaltsplatzhalter 2"/>
          <p:cNvSpPr>
            <a:spLocks noGrp="1"/>
          </p:cNvSpPr>
          <p:nvPr>
            <p:ph idx="1"/>
          </p:nvPr>
        </p:nvSpPr>
        <p:spPr/>
        <p:txBody>
          <a:bodyPr>
            <a:normAutofit/>
          </a:bodyPr>
          <a:lstStyle/>
          <a:p>
            <a:r>
              <a:rPr lang="de-DE" sz="2200" dirty="0">
                <a:latin typeface="Century Gothic" pitchFamily="34" charset="0"/>
                <a:ea typeface="Tahoma" pitchFamily="34" charset="0"/>
                <a:cs typeface="Tahoma" pitchFamily="34" charset="0"/>
              </a:rPr>
              <a:t>Motorik</a:t>
            </a:r>
          </a:p>
          <a:p>
            <a:r>
              <a:rPr lang="de-DE" sz="2200" dirty="0">
                <a:latin typeface="Century Gothic" pitchFamily="34" charset="0"/>
                <a:ea typeface="Tahoma" pitchFamily="34" charset="0"/>
                <a:cs typeface="Tahoma" pitchFamily="34" charset="0"/>
              </a:rPr>
              <a:t>Wahrnehmung</a:t>
            </a:r>
          </a:p>
          <a:p>
            <a:r>
              <a:rPr lang="de-DE" sz="2200" dirty="0">
                <a:latin typeface="Century Gothic" pitchFamily="34" charset="0"/>
                <a:ea typeface="Tahoma" pitchFamily="34" charset="0"/>
                <a:cs typeface="Tahoma" pitchFamily="34" charset="0"/>
              </a:rPr>
              <a:t>Personale und soziale Kompetenzen</a:t>
            </a:r>
          </a:p>
          <a:p>
            <a:r>
              <a:rPr lang="de-DE" sz="2200" dirty="0">
                <a:latin typeface="Century Gothic" pitchFamily="34" charset="0"/>
                <a:ea typeface="Tahoma" pitchFamily="34" charset="0"/>
                <a:cs typeface="Tahoma" pitchFamily="34" charset="0"/>
              </a:rPr>
              <a:t>Elementares Wissen und fachliche Kompetenzen</a:t>
            </a:r>
          </a:p>
          <a:p>
            <a:r>
              <a:rPr lang="de-DE" sz="2200" dirty="0">
                <a:latin typeface="Century Gothic" pitchFamily="34" charset="0"/>
                <a:ea typeface="Tahoma" pitchFamily="34" charset="0"/>
                <a:cs typeface="Tahoma" pitchFamily="34" charset="0"/>
              </a:rPr>
              <a:t>Die Schulfähigkeit entwickelt sich bis zum Eintritt in die Schule und in Teilbereichen auch noch nach der Einschulung.</a:t>
            </a:r>
          </a:p>
          <a:p>
            <a:pPr marL="0" indent="0">
              <a:buNone/>
            </a:pPr>
            <a:endParaRPr lang="de-DE" sz="2200" dirty="0">
              <a:latin typeface="Tahoma" pitchFamily="34" charset="0"/>
              <a:ea typeface="Tahoma" pitchFamily="34" charset="0"/>
              <a:cs typeface="Tahoma" pitchFamily="34" charset="0"/>
            </a:endParaRPr>
          </a:p>
        </p:txBody>
      </p:sp>
      <p:pic>
        <p:nvPicPr>
          <p:cNvPr id="6" name="Grafik 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08304" y="260648"/>
            <a:ext cx="1360805" cy="1483995"/>
          </a:xfrm>
          <a:prstGeom prst="rect">
            <a:avLst/>
          </a:prstGeom>
          <a:noFill/>
          <a:ln>
            <a:noFill/>
          </a:ln>
        </p:spPr>
      </p:pic>
    </p:spTree>
    <p:extLst>
      <p:ext uri="{BB962C8B-B14F-4D97-AF65-F5344CB8AC3E}">
        <p14:creationId xmlns:p14="http://schemas.microsoft.com/office/powerpoint/2010/main" val="22409454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332656"/>
            <a:ext cx="5770983" cy="1143000"/>
          </a:xfrm>
        </p:spPr>
        <p:txBody>
          <a:bodyPr>
            <a:normAutofit/>
          </a:bodyPr>
          <a:lstStyle/>
          <a:p>
            <a:pPr algn="l"/>
            <a:r>
              <a:rPr lang="de-DE" sz="4000" b="1" dirty="0">
                <a:latin typeface="Century Gothic" pitchFamily="34" charset="0"/>
                <a:ea typeface="Tahoma" pitchFamily="34" charset="0"/>
                <a:cs typeface="Tahoma" pitchFamily="34" charset="0"/>
              </a:rPr>
              <a:t>Unterricht</a:t>
            </a:r>
          </a:p>
        </p:txBody>
      </p:sp>
      <p:sp>
        <p:nvSpPr>
          <p:cNvPr id="3" name="Inhaltsplatzhalter 2"/>
          <p:cNvSpPr>
            <a:spLocks noGrp="1"/>
          </p:cNvSpPr>
          <p:nvPr>
            <p:ph idx="1"/>
          </p:nvPr>
        </p:nvSpPr>
        <p:spPr/>
        <p:txBody>
          <a:bodyPr>
            <a:normAutofit/>
          </a:bodyPr>
          <a:lstStyle/>
          <a:p>
            <a:r>
              <a:rPr lang="de-DE" sz="2200" dirty="0">
                <a:latin typeface="Century Gothic" pitchFamily="34" charset="0"/>
                <a:ea typeface="Tahoma" pitchFamily="34" charset="0"/>
                <a:cs typeface="Tahoma" pitchFamily="34" charset="0"/>
              </a:rPr>
              <a:t>Der Unterricht findet in jahrgangsbezogenen Klassen statt.</a:t>
            </a:r>
          </a:p>
          <a:p>
            <a:endParaRPr lang="de-DE" sz="2200" dirty="0">
              <a:latin typeface="Century Gothic" pitchFamily="34" charset="0"/>
              <a:ea typeface="Tahoma" pitchFamily="34" charset="0"/>
              <a:cs typeface="Tahoma" pitchFamily="34" charset="0"/>
            </a:endParaRPr>
          </a:p>
          <a:p>
            <a:r>
              <a:rPr lang="de-DE" sz="2200" dirty="0">
                <a:latin typeface="Century Gothic" pitchFamily="34" charset="0"/>
                <a:ea typeface="Tahoma" pitchFamily="34" charset="0"/>
                <a:cs typeface="Tahoma" pitchFamily="34" charset="0"/>
              </a:rPr>
              <a:t>Teamarbeit der Lehrkräfte:</a:t>
            </a:r>
          </a:p>
          <a:p>
            <a:pPr lvl="1">
              <a:buFont typeface="Arial" pitchFamily="34" charset="0"/>
              <a:buChar char="•"/>
            </a:pPr>
            <a:r>
              <a:rPr lang="de-DE" sz="2200" dirty="0">
                <a:latin typeface="Century Gothic" pitchFamily="34" charset="0"/>
                <a:ea typeface="Tahoma" pitchFamily="34" charset="0"/>
                <a:cs typeface="Tahoma" pitchFamily="34" charset="0"/>
              </a:rPr>
              <a:t>Planung von Unterricht im Stufenteam</a:t>
            </a:r>
          </a:p>
          <a:p>
            <a:pPr lvl="1">
              <a:buFont typeface="Arial" pitchFamily="34" charset="0"/>
              <a:buChar char="•"/>
            </a:pPr>
            <a:r>
              <a:rPr lang="de-DE" sz="2200" dirty="0">
                <a:latin typeface="Century Gothic" pitchFamily="34" charset="0"/>
                <a:ea typeface="Tahoma" pitchFamily="34" charset="0"/>
                <a:cs typeface="Tahoma" pitchFamily="34" charset="0"/>
              </a:rPr>
              <a:t>Vereinbarungen über Leistungsanforderungen und Leistungsbewertungen</a:t>
            </a:r>
          </a:p>
          <a:p>
            <a:pPr lvl="1">
              <a:buFont typeface="Arial" pitchFamily="34" charset="0"/>
              <a:buChar char="•"/>
            </a:pPr>
            <a:r>
              <a:rPr lang="de-DE" sz="2200" dirty="0">
                <a:latin typeface="Century Gothic" pitchFamily="34" charset="0"/>
                <a:ea typeface="Tahoma" pitchFamily="34" charset="0"/>
                <a:cs typeface="Tahoma" pitchFamily="34" charset="0"/>
              </a:rPr>
              <a:t>Absprachen zu Hausaufgaben und Förderempfehlungen</a:t>
            </a:r>
          </a:p>
        </p:txBody>
      </p:sp>
      <p:pic>
        <p:nvPicPr>
          <p:cNvPr id="6" name="Grafik 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08304" y="224606"/>
            <a:ext cx="1360805" cy="1483995"/>
          </a:xfrm>
          <a:prstGeom prst="rect">
            <a:avLst/>
          </a:prstGeom>
          <a:noFill/>
          <a:ln>
            <a:noFill/>
          </a:ln>
        </p:spPr>
      </p:pic>
    </p:spTree>
    <p:extLst>
      <p:ext uri="{BB962C8B-B14F-4D97-AF65-F5344CB8AC3E}">
        <p14:creationId xmlns:p14="http://schemas.microsoft.com/office/powerpoint/2010/main" val="30082680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332656"/>
            <a:ext cx="5770983" cy="1143000"/>
          </a:xfrm>
        </p:spPr>
        <p:txBody>
          <a:bodyPr>
            <a:normAutofit/>
          </a:bodyPr>
          <a:lstStyle/>
          <a:p>
            <a:pPr algn="l"/>
            <a:r>
              <a:rPr lang="de-DE" sz="4000" b="1" dirty="0">
                <a:latin typeface="Century Gothic" pitchFamily="34" charset="0"/>
                <a:ea typeface="Tahoma" pitchFamily="34" charset="0"/>
                <a:cs typeface="Tahoma" pitchFamily="34" charset="0"/>
              </a:rPr>
              <a:t>Förderangebote</a:t>
            </a:r>
          </a:p>
        </p:txBody>
      </p:sp>
      <p:sp>
        <p:nvSpPr>
          <p:cNvPr id="3" name="Inhaltsplatzhalter 2"/>
          <p:cNvSpPr>
            <a:spLocks noGrp="1"/>
          </p:cNvSpPr>
          <p:nvPr>
            <p:ph idx="1"/>
          </p:nvPr>
        </p:nvSpPr>
        <p:spPr>
          <a:xfrm>
            <a:off x="457200" y="1916832"/>
            <a:ext cx="8229600" cy="4209331"/>
          </a:xfrm>
        </p:spPr>
        <p:txBody>
          <a:bodyPr>
            <a:normAutofit/>
          </a:bodyPr>
          <a:lstStyle/>
          <a:p>
            <a:pPr marL="0" indent="0">
              <a:buNone/>
            </a:pPr>
            <a:r>
              <a:rPr lang="de-DE" sz="2200" dirty="0">
                <a:latin typeface="Century Gothic" pitchFamily="34" charset="0"/>
                <a:ea typeface="Tahoma" pitchFamily="34" charset="0"/>
                <a:cs typeface="Tahoma" pitchFamily="34" charset="0"/>
              </a:rPr>
              <a:t>Förderangebote, soweit das Stundenkontingent es erlaubt:</a:t>
            </a:r>
          </a:p>
          <a:p>
            <a:endParaRPr lang="de-DE" sz="2200" dirty="0">
              <a:latin typeface="Century Gothic" pitchFamily="34" charset="0"/>
              <a:ea typeface="Tahoma" pitchFamily="34" charset="0"/>
              <a:cs typeface="Tahoma" pitchFamily="34" charset="0"/>
            </a:endParaRPr>
          </a:p>
          <a:p>
            <a:r>
              <a:rPr lang="de-DE" sz="2200" dirty="0">
                <a:latin typeface="Century Gothic" pitchFamily="34" charset="0"/>
                <a:ea typeface="Tahoma" pitchFamily="34" charset="0"/>
                <a:cs typeface="Tahoma" pitchFamily="34" charset="0"/>
              </a:rPr>
              <a:t>Unterricht im 2er-Team</a:t>
            </a:r>
          </a:p>
          <a:p>
            <a:r>
              <a:rPr lang="de-DE" sz="2200" dirty="0">
                <a:latin typeface="Century Gothic" pitchFamily="34" charset="0"/>
                <a:ea typeface="Tahoma" pitchFamily="34" charset="0"/>
                <a:cs typeface="Tahoma" pitchFamily="34" charset="0"/>
              </a:rPr>
              <a:t>Klassenübergreifender Förderunterricht in unterschiedlichen Leistungsniveaus</a:t>
            </a:r>
          </a:p>
          <a:p>
            <a:r>
              <a:rPr lang="de-DE" sz="2200" dirty="0">
                <a:latin typeface="Century Gothic" pitchFamily="34" charset="0"/>
                <a:ea typeface="Tahoma" pitchFamily="34" charset="0"/>
                <a:cs typeface="Tahoma" pitchFamily="34" charset="0"/>
              </a:rPr>
              <a:t>Verzahnung von OGS und Schule:</a:t>
            </a:r>
            <a:br>
              <a:rPr lang="de-DE" sz="2200" dirty="0">
                <a:latin typeface="Century Gothic" pitchFamily="34" charset="0"/>
                <a:ea typeface="Tahoma" pitchFamily="34" charset="0"/>
                <a:cs typeface="Tahoma" pitchFamily="34" charset="0"/>
              </a:rPr>
            </a:br>
            <a:r>
              <a:rPr lang="de-DE" sz="2200" dirty="0">
                <a:latin typeface="Century Gothic" pitchFamily="34" charset="0"/>
                <a:ea typeface="Tahoma" pitchFamily="34" charset="0"/>
                <a:cs typeface="Tahoma" pitchFamily="34" charset="0"/>
              </a:rPr>
              <a:t>Betreuerinnen gehen zeitweise mit in den Unterricht</a:t>
            </a:r>
          </a:p>
          <a:p>
            <a:r>
              <a:rPr lang="de-DE" sz="2200" dirty="0">
                <a:latin typeface="Century Gothic" pitchFamily="34" charset="0"/>
                <a:ea typeface="Tahoma" pitchFamily="34" charset="0"/>
                <a:cs typeface="Tahoma" pitchFamily="34" charset="0"/>
              </a:rPr>
              <a:t>Zusätzlicher Förderunterricht für Kinder mit Migrationshintergrund und/oder sonderpädagogischem Förderbedarf</a:t>
            </a:r>
            <a:endParaRPr lang="de-DE" sz="2200" b="1" dirty="0">
              <a:latin typeface="Century Gothic" pitchFamily="34" charset="0"/>
              <a:ea typeface="Tahoma" pitchFamily="34" charset="0"/>
              <a:cs typeface="Tahoma" pitchFamily="34" charset="0"/>
            </a:endParaRPr>
          </a:p>
          <a:p>
            <a:endParaRPr lang="de-DE" dirty="0">
              <a:latin typeface="Tahoma" pitchFamily="34" charset="0"/>
              <a:ea typeface="Tahoma" pitchFamily="34" charset="0"/>
              <a:cs typeface="Tahoma" pitchFamily="34" charset="0"/>
            </a:endParaRPr>
          </a:p>
        </p:txBody>
      </p:sp>
      <p:pic>
        <p:nvPicPr>
          <p:cNvPr id="6" name="Grafik 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08304" y="260648"/>
            <a:ext cx="1360805" cy="1483995"/>
          </a:xfrm>
          <a:prstGeom prst="rect">
            <a:avLst/>
          </a:prstGeom>
          <a:noFill/>
          <a:ln>
            <a:noFill/>
          </a:ln>
        </p:spPr>
      </p:pic>
    </p:spTree>
    <p:extLst>
      <p:ext uri="{BB962C8B-B14F-4D97-AF65-F5344CB8AC3E}">
        <p14:creationId xmlns:p14="http://schemas.microsoft.com/office/powerpoint/2010/main" val="37085395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332656"/>
            <a:ext cx="5770983" cy="1143000"/>
          </a:xfrm>
        </p:spPr>
        <p:txBody>
          <a:bodyPr>
            <a:normAutofit/>
          </a:bodyPr>
          <a:lstStyle/>
          <a:p>
            <a:pPr algn="l"/>
            <a:r>
              <a:rPr lang="de-DE" sz="3400" b="1" dirty="0">
                <a:latin typeface="Century Gothic" pitchFamily="34" charset="0"/>
                <a:ea typeface="Tahoma" pitchFamily="34" charset="0"/>
                <a:cs typeface="Tahoma" pitchFamily="34" charset="0"/>
              </a:rPr>
              <a:t>Gemeinsames Lernen</a:t>
            </a:r>
          </a:p>
        </p:txBody>
      </p:sp>
      <p:sp>
        <p:nvSpPr>
          <p:cNvPr id="3" name="Inhaltsplatzhalter 2"/>
          <p:cNvSpPr>
            <a:spLocks noGrp="1"/>
          </p:cNvSpPr>
          <p:nvPr>
            <p:ph idx="1"/>
          </p:nvPr>
        </p:nvSpPr>
        <p:spPr>
          <a:xfrm>
            <a:off x="457200" y="1916832"/>
            <a:ext cx="8229600" cy="4209331"/>
          </a:xfrm>
        </p:spPr>
        <p:txBody>
          <a:bodyPr>
            <a:normAutofit/>
          </a:bodyPr>
          <a:lstStyle/>
          <a:p>
            <a:pPr algn="just"/>
            <a:r>
              <a:rPr lang="de-DE" sz="2200" dirty="0">
                <a:latin typeface="Century Gothic" pitchFamily="34" charset="0"/>
                <a:ea typeface="Tahoma" pitchFamily="34" charset="0"/>
                <a:cs typeface="Tahoma" pitchFamily="34" charset="0"/>
              </a:rPr>
              <a:t>Pro Jahrgang regulär eine I-Klasse, in der Kinder mit und ohne Behinderung gemeinsam lernen.</a:t>
            </a:r>
          </a:p>
          <a:p>
            <a:pPr algn="just"/>
            <a:r>
              <a:rPr lang="de-DE" sz="2200" dirty="0">
                <a:latin typeface="Century Gothic" pitchFamily="34" charset="0"/>
                <a:ea typeface="Tahoma" pitchFamily="34" charset="0"/>
                <a:cs typeface="Tahoma" pitchFamily="34" charset="0"/>
              </a:rPr>
              <a:t>Der Klassenlehrerin wird eine sonderpädagogische Lehrkraft zur Seite gestellt.</a:t>
            </a:r>
          </a:p>
          <a:p>
            <a:pPr algn="just"/>
            <a:r>
              <a:rPr lang="de-DE" sz="2200" dirty="0">
                <a:latin typeface="Century Gothic" pitchFamily="34" charset="0"/>
                <a:ea typeface="Tahoma" pitchFamily="34" charset="0"/>
                <a:cs typeface="Tahoma" pitchFamily="34" charset="0"/>
              </a:rPr>
              <a:t>Eltern, die „GL“ beantragen möchten, mögen uns bitte bei der Anmeldung ansprechen, damit wir einen persönlichen Beratungstermin vereinbaren können.</a:t>
            </a:r>
          </a:p>
          <a:p>
            <a:endParaRPr lang="de-DE" dirty="0">
              <a:latin typeface="Century Gothic" pitchFamily="34" charset="0"/>
              <a:ea typeface="Tahoma" pitchFamily="34" charset="0"/>
              <a:cs typeface="Tahoma" pitchFamily="34" charset="0"/>
            </a:endParaRPr>
          </a:p>
        </p:txBody>
      </p:sp>
      <p:pic>
        <p:nvPicPr>
          <p:cNvPr id="6" name="Grafik 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86174" y="184933"/>
            <a:ext cx="1360805" cy="1483995"/>
          </a:xfrm>
          <a:prstGeom prst="rect">
            <a:avLst/>
          </a:prstGeom>
          <a:noFill/>
          <a:ln>
            <a:noFill/>
          </a:ln>
        </p:spPr>
      </p:pic>
    </p:spTree>
    <p:extLst>
      <p:ext uri="{BB962C8B-B14F-4D97-AF65-F5344CB8AC3E}">
        <p14:creationId xmlns:p14="http://schemas.microsoft.com/office/powerpoint/2010/main" val="746511917"/>
      </p:ext>
    </p:extLst>
  </p:cSld>
  <p:clrMapOvr>
    <a:masterClrMapping/>
  </p:clrMapOvr>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813</Words>
  <Application>Microsoft Office PowerPoint</Application>
  <PresentationFormat>Bildschirmpräsentation (4:3)</PresentationFormat>
  <Paragraphs>155</Paragraphs>
  <Slides>16</Slides>
  <Notes>0</Notes>
  <HiddenSlides>0</HiddenSlides>
  <MMClips>0</MMClips>
  <ScaleCrop>false</ScaleCrop>
  <HeadingPairs>
    <vt:vector size="4" baseType="variant">
      <vt:variant>
        <vt:lpstr>Design</vt:lpstr>
      </vt:variant>
      <vt:variant>
        <vt:i4>1</vt:i4>
      </vt:variant>
      <vt:variant>
        <vt:lpstr>Folientitel</vt:lpstr>
      </vt:variant>
      <vt:variant>
        <vt:i4>16</vt:i4>
      </vt:variant>
    </vt:vector>
  </HeadingPairs>
  <TitlesOfParts>
    <vt:vector size="17" baseType="lpstr">
      <vt:lpstr>Larissa</vt:lpstr>
      <vt:lpstr>Informationen für die Eltern der Schulanfänger im Schuljahr 2026/27</vt:lpstr>
      <vt:lpstr>Die Dionysiusschule</vt:lpstr>
      <vt:lpstr>Die Dionysiusschule</vt:lpstr>
      <vt:lpstr>Die Schuleingangsphase</vt:lpstr>
      <vt:lpstr>Schulpflicht</vt:lpstr>
      <vt:lpstr>Schulfähigkeitsprofil</vt:lpstr>
      <vt:lpstr>Unterricht</vt:lpstr>
      <vt:lpstr>Förderangebote</vt:lpstr>
      <vt:lpstr>Gemeinsames Lernen</vt:lpstr>
      <vt:lpstr>Digitale Ausstattung</vt:lpstr>
      <vt:lpstr>Betreuung</vt:lpstr>
      <vt:lpstr>Betreuung</vt:lpstr>
      <vt:lpstr>OGS Kosten</vt:lpstr>
      <vt:lpstr>Anmeldeverfahren</vt:lpstr>
      <vt:lpstr>Klassenbildung</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Bettina</dc:creator>
  <cp:lastModifiedBy>Microsoft Office User</cp:lastModifiedBy>
  <cp:revision>163</cp:revision>
  <cp:lastPrinted>2014-09-22T08:35:05Z</cp:lastPrinted>
  <dcterms:created xsi:type="dcterms:W3CDTF">2013-09-23T16:06:41Z</dcterms:created>
  <dcterms:modified xsi:type="dcterms:W3CDTF">2025-09-09T12:56:35Z</dcterms:modified>
</cp:coreProperties>
</file>