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handoutMasterIdLst>
    <p:handoutMasterId r:id="rId34"/>
  </p:handoutMasterIdLst>
  <p:sldIdLst>
    <p:sldId id="256" r:id="rId2"/>
    <p:sldId id="289" r:id="rId3"/>
    <p:sldId id="257" r:id="rId4"/>
    <p:sldId id="280" r:id="rId5"/>
    <p:sldId id="281" r:id="rId6"/>
    <p:sldId id="282" r:id="rId7"/>
    <p:sldId id="290" r:id="rId8"/>
    <p:sldId id="258" r:id="rId9"/>
    <p:sldId id="291" r:id="rId10"/>
    <p:sldId id="314" r:id="rId11"/>
    <p:sldId id="306" r:id="rId12"/>
    <p:sldId id="313" r:id="rId13"/>
    <p:sldId id="273" r:id="rId14"/>
    <p:sldId id="293" r:id="rId15"/>
    <p:sldId id="294" r:id="rId16"/>
    <p:sldId id="296" r:id="rId17"/>
    <p:sldId id="274" r:id="rId18"/>
    <p:sldId id="297" r:id="rId19"/>
    <p:sldId id="298" r:id="rId20"/>
    <p:sldId id="315" r:id="rId21"/>
    <p:sldId id="317" r:id="rId22"/>
    <p:sldId id="276" r:id="rId23"/>
    <p:sldId id="300" r:id="rId24"/>
    <p:sldId id="316" r:id="rId25"/>
    <p:sldId id="302" r:id="rId26"/>
    <p:sldId id="303" r:id="rId27"/>
    <p:sldId id="304" r:id="rId28"/>
    <p:sldId id="305" r:id="rId29"/>
    <p:sldId id="279" r:id="rId30"/>
    <p:sldId id="268" r:id="rId31"/>
    <p:sldId id="267" r:id="rId32"/>
  </p:sldIdLst>
  <p:sldSz cx="7559675" cy="1069181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chner, 41, Stadt Paderborn" initials="K4SP" lastIdx="1" clrIdx="0">
    <p:extLst>
      <p:ext uri="{19B8F6BF-5375-455C-9EA6-DF929625EA0E}">
        <p15:presenceInfo xmlns:p15="http://schemas.microsoft.com/office/powerpoint/2012/main" userId="S-1-5-21-176756057-286415364-1163074499-21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9" autoAdjust="0"/>
    <p:restoredTop sz="96723"/>
  </p:normalViewPr>
  <p:slideViewPr>
    <p:cSldViewPr snapToGrid="0" snapToObjects="1">
      <p:cViewPr>
        <p:scale>
          <a:sx n="125" d="100"/>
          <a:sy n="125" d="100"/>
        </p:scale>
        <p:origin x="60" y="-4548"/>
      </p:cViewPr>
      <p:guideLst>
        <p:guide orient="horz" pos="3367"/>
        <p:guide pos="238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9-13T15:57:18.733" idx="1">
    <p:pos x="10" y="10"/>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BE7A201-5340-E649-9EBF-A670BA486CD1}"/>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AC488AE-FA24-5147-92BD-87C1B02FE8C9}"/>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5A847D2B-102D-2948-A9CA-9A635E20BB97}" type="datetimeFigureOut">
              <a:rPr lang="de-DE" smtClean="0"/>
              <a:t>31.03.2026</a:t>
            </a:fld>
            <a:endParaRPr lang="de-DE"/>
          </a:p>
        </p:txBody>
      </p:sp>
      <p:sp>
        <p:nvSpPr>
          <p:cNvPr id="4" name="Fußzeilenplatzhalter 3">
            <a:extLst>
              <a:ext uri="{FF2B5EF4-FFF2-40B4-BE49-F238E27FC236}">
                <a16:creationId xmlns:a16="http://schemas.microsoft.com/office/drawing/2014/main" id="{E60C1F15-D02C-1F43-BC63-DEAB1F674C49}"/>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410E63F7-F0B4-8A44-8E1B-4B2927253585}"/>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BDC65E7E-C9E0-CF47-88E1-497887581E2A}" type="slidenum">
              <a:rPr lang="de-DE" smtClean="0"/>
              <a:t>‹Nr.›</a:t>
            </a:fld>
            <a:endParaRPr lang="de-DE"/>
          </a:p>
        </p:txBody>
      </p:sp>
    </p:spTree>
    <p:extLst>
      <p:ext uri="{BB962C8B-B14F-4D97-AF65-F5344CB8AC3E}">
        <p14:creationId xmlns:p14="http://schemas.microsoft.com/office/powerpoint/2010/main" val="2816301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0E4FF0D-08DE-5D4A-9798-6BD7A68D99D7}" type="datetimeFigureOut">
              <a:rPr lang="de-DE" smtClean="0"/>
              <a:t>31.03.2026</a:t>
            </a:fld>
            <a:endParaRPr lang="de-DE"/>
          </a:p>
        </p:txBody>
      </p:sp>
      <p:sp>
        <p:nvSpPr>
          <p:cNvPr id="4" name="Folienbildplatzhalt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E209069-E8F6-944C-BAFC-B0B4FC8EA007}" type="slidenum">
              <a:rPr lang="de-DE" smtClean="0"/>
              <a:t>‹Nr.›</a:t>
            </a:fld>
            <a:endParaRPr lang="de-DE"/>
          </a:p>
        </p:txBody>
      </p:sp>
    </p:spTree>
    <p:extLst>
      <p:ext uri="{BB962C8B-B14F-4D97-AF65-F5344CB8AC3E}">
        <p14:creationId xmlns:p14="http://schemas.microsoft.com/office/powerpoint/2010/main" val="318765387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1F9A9A13-86E9-6046-8A45-2C18A74AD96B}"/>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2" name="Title 1"/>
          <p:cNvSpPr>
            <a:spLocks noGrp="1"/>
          </p:cNvSpPr>
          <p:nvPr>
            <p:ph type="ctrTitle" hasCustomPrompt="1"/>
          </p:nvPr>
        </p:nvSpPr>
        <p:spPr>
          <a:xfrm>
            <a:off x="4721902" y="2209943"/>
            <a:ext cx="2360738" cy="533257"/>
          </a:xfrm>
        </p:spPr>
        <p:txBody>
          <a:bodyPr anchor="b">
            <a:normAutofit/>
          </a:bodyPr>
          <a:lstStyle>
            <a:lvl1pPr algn="ctr">
              <a:defRPr sz="3000" b="1">
                <a:solidFill>
                  <a:srgbClr val="009BC0"/>
                </a:solidFill>
                <a:latin typeface="Calibri" panose="020F0502020204030204" pitchFamily="34" charset="0"/>
                <a:cs typeface="Calibri" panose="020F0502020204030204" pitchFamily="34" charset="0"/>
              </a:defRPr>
            </a:lvl1pPr>
          </a:lstStyle>
          <a:p>
            <a:r>
              <a:rPr lang="de-DE" dirty="0"/>
              <a:t>2019/2020</a:t>
            </a:r>
            <a:endParaRPr lang="en-US" dirty="0"/>
          </a:p>
        </p:txBody>
      </p:sp>
      <p:sp>
        <p:nvSpPr>
          <p:cNvPr id="3" name="Subtitle 2"/>
          <p:cNvSpPr>
            <a:spLocks noGrp="1"/>
          </p:cNvSpPr>
          <p:nvPr>
            <p:ph type="subTitle" idx="1" hasCustomPrompt="1"/>
          </p:nvPr>
        </p:nvSpPr>
        <p:spPr>
          <a:xfrm>
            <a:off x="2413416" y="5600689"/>
            <a:ext cx="2533338" cy="1159876"/>
          </a:xfrm>
        </p:spPr>
        <p:txBody>
          <a:bodyPr>
            <a:noAutofit/>
          </a:bodyPr>
          <a:lstStyle>
            <a:lvl1pPr marL="0" indent="0" algn="ctr">
              <a:buNone/>
              <a:defRPr sz="3000" b="1">
                <a:solidFill>
                  <a:schemeClr val="tx1"/>
                </a:solidFill>
              </a:defRPr>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dirty="0"/>
              <a:t>Stadt</a:t>
            </a:r>
          </a:p>
          <a:p>
            <a:r>
              <a:rPr lang="de-DE" dirty="0"/>
              <a:t>Gütersloh</a:t>
            </a:r>
            <a:endParaRPr lang="en-US" dirty="0"/>
          </a:p>
        </p:txBody>
      </p:sp>
    </p:spTree>
    <p:extLst>
      <p:ext uri="{BB962C8B-B14F-4D97-AF65-F5344CB8AC3E}">
        <p14:creationId xmlns:p14="http://schemas.microsoft.com/office/powerpoint/2010/main" val="84397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gebote_Tanz">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3843F23A-BC34-B946-9D6E-B75D1507C635}"/>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Title 1">
            <a:extLst>
              <a:ext uri="{FF2B5EF4-FFF2-40B4-BE49-F238E27FC236}">
                <a16:creationId xmlns:a16="http://schemas.microsoft.com/office/drawing/2014/main" id="{73D18BDC-7982-E34E-8077-E6604ACC274E}"/>
              </a:ext>
            </a:extLst>
          </p:cNvPr>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9" name="Textplatzhalter 4">
            <a:extLst>
              <a:ext uri="{FF2B5EF4-FFF2-40B4-BE49-F238E27FC236}">
                <a16:creationId xmlns:a16="http://schemas.microsoft.com/office/drawing/2014/main" id="{D2CCF166-C9D6-C243-9044-6463C8DCBAEB}"/>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2318086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ngebote_Kuns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D8786F2-2A53-5440-8D20-6230757F7949}"/>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Title 1">
            <a:extLst>
              <a:ext uri="{FF2B5EF4-FFF2-40B4-BE49-F238E27FC236}">
                <a16:creationId xmlns:a16="http://schemas.microsoft.com/office/drawing/2014/main" id="{869C0621-15B6-EB48-8EA2-2C137AF127BA}"/>
              </a:ext>
            </a:extLst>
          </p:cNvPr>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10" name="Textplatzhalter 4">
            <a:extLst>
              <a:ext uri="{FF2B5EF4-FFF2-40B4-BE49-F238E27FC236}">
                <a16:creationId xmlns:a16="http://schemas.microsoft.com/office/drawing/2014/main" id="{42EAED31-CF69-CC4B-B00A-34DF48C095E8}"/>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3126040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gebote_Musik">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FABBD50-DFB3-4E4D-949C-02C1FC951C13}"/>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Title 1">
            <a:extLst>
              <a:ext uri="{FF2B5EF4-FFF2-40B4-BE49-F238E27FC236}">
                <a16:creationId xmlns:a16="http://schemas.microsoft.com/office/drawing/2014/main" id="{25930766-ADE7-1643-8D65-51B1B9E29CF1}"/>
              </a:ext>
            </a:extLst>
          </p:cNvPr>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9" name="Textplatzhalter 4">
            <a:extLst>
              <a:ext uri="{FF2B5EF4-FFF2-40B4-BE49-F238E27FC236}">
                <a16:creationId xmlns:a16="http://schemas.microsoft.com/office/drawing/2014/main" id="{845E47B3-0B3C-CB4C-BAA7-1395F14B4296}"/>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2037349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gebote_Extra">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ED4659F-8674-2442-AE54-152FF56A6670}"/>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Title 1">
            <a:extLst>
              <a:ext uri="{FF2B5EF4-FFF2-40B4-BE49-F238E27FC236}">
                <a16:creationId xmlns:a16="http://schemas.microsoft.com/office/drawing/2014/main" id="{1A4AC6F6-01B3-F64B-A417-DF1DF4101DA1}"/>
              </a:ext>
            </a:extLst>
          </p:cNvPr>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9" name="Textplatzhalter 4">
            <a:extLst>
              <a:ext uri="{FF2B5EF4-FFF2-40B4-BE49-F238E27FC236}">
                <a16:creationId xmlns:a16="http://schemas.microsoft.com/office/drawing/2014/main" id="{84F2D7AF-9585-6E48-AC19-1ECB91A03C4A}"/>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3050065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tner">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5BB16C6-188B-CD4C-B3A6-E2EEB5D9F9FB}"/>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2" name="Title 1"/>
          <p:cNvSpPr>
            <a:spLocks noGrp="1"/>
          </p:cNvSpPr>
          <p:nvPr>
            <p:ph type="title"/>
          </p:nvPr>
        </p:nvSpPr>
        <p:spPr>
          <a:xfrm>
            <a:off x="1080001" y="2304000"/>
            <a:ext cx="3723648"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Tree>
    <p:extLst>
      <p:ext uri="{BB962C8B-B14F-4D97-AF65-F5344CB8AC3E}">
        <p14:creationId xmlns:p14="http://schemas.microsoft.com/office/powerpoint/2010/main" val="216802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meldun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8F77BCE-7BDA-A742-8F50-FC3DF275A31D}"/>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2" name="Title 1"/>
          <p:cNvSpPr>
            <a:spLocks noGrp="1"/>
          </p:cNvSpPr>
          <p:nvPr>
            <p:ph type="title"/>
          </p:nvPr>
        </p:nvSpPr>
        <p:spPr>
          <a:xfrm>
            <a:off x="1080001" y="2304000"/>
            <a:ext cx="3723648"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Tree>
    <p:extLst>
      <p:ext uri="{BB962C8B-B14F-4D97-AF65-F5344CB8AC3E}">
        <p14:creationId xmlns:p14="http://schemas.microsoft.com/office/powerpoint/2010/main" val="1476915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rlagen">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43000E5-F8E8-7240-B150-4F4F58422482}"/>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2" name="Title 1"/>
          <p:cNvSpPr>
            <a:spLocks noGrp="1"/>
          </p:cNvSpPr>
          <p:nvPr>
            <p:ph type="title"/>
          </p:nvPr>
        </p:nvSpPr>
        <p:spPr>
          <a:xfrm>
            <a:off x="1080001" y="2304000"/>
            <a:ext cx="3723648"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Tree>
    <p:extLst>
      <p:ext uri="{BB962C8B-B14F-4D97-AF65-F5344CB8AC3E}">
        <p14:creationId xmlns:p14="http://schemas.microsoft.com/office/powerpoint/2010/main" val="59779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35B6D3-9248-4A41-8024-DF331E3E98C0}"/>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3877056" y="4176489"/>
            <a:ext cx="1987296" cy="199266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Picture Placeholder 2">
            <a:extLst>
              <a:ext uri="{FF2B5EF4-FFF2-40B4-BE49-F238E27FC236}">
                <a16:creationId xmlns:a16="http://schemas.microsoft.com/office/drawing/2014/main" id="{48E57877-E51A-8D47-A43C-A350E722B81C}"/>
              </a:ext>
            </a:extLst>
          </p:cNvPr>
          <p:cNvSpPr>
            <a:spLocks noGrp="1" noChangeAspect="1"/>
          </p:cNvSpPr>
          <p:nvPr>
            <p:ph type="pic" idx="10" hasCustomPrompt="1"/>
          </p:nvPr>
        </p:nvSpPr>
        <p:spPr>
          <a:xfrm>
            <a:off x="4584192" y="8193024"/>
            <a:ext cx="2584704" cy="938784"/>
          </a:xfrm>
        </p:spPr>
        <p:txBody>
          <a:bodyPr lIns="0" tIns="0" rIns="0" bIns="0" anchor="t">
            <a:normAutofit/>
          </a:bodyPr>
          <a:lstStyle>
            <a:lvl1pPr marL="0" indent="0">
              <a:lnSpc>
                <a:spcPts val="2200"/>
              </a:lnSpc>
              <a:buNone/>
              <a:defRPr sz="2000"/>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dirty="0"/>
              <a:t>Stadtlogo(s) </a:t>
            </a:r>
            <a:br>
              <a:rPr lang="de-DE" dirty="0"/>
            </a:br>
            <a:r>
              <a:rPr lang="de-DE" dirty="0"/>
              <a:t>hier </a:t>
            </a:r>
            <a:r>
              <a:rPr lang="de-DE" dirty="0" err="1"/>
              <a:t>plazieren</a:t>
            </a:r>
            <a:endParaRPr lang="en-US" dirty="0"/>
          </a:p>
        </p:txBody>
      </p:sp>
    </p:spTree>
    <p:extLst>
      <p:ext uri="{BB962C8B-B14F-4D97-AF65-F5344CB8AC3E}">
        <p14:creationId xmlns:p14="http://schemas.microsoft.com/office/powerpoint/2010/main" val="378571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zept">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B1B0E8CA-2D5E-304B-AA2F-CD525EF34512}"/>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2" name="Title 1"/>
          <p:cNvSpPr>
            <a:spLocks noGrp="1"/>
          </p:cNvSpPr>
          <p:nvPr>
            <p:ph type="title"/>
          </p:nvPr>
        </p:nvSpPr>
        <p:spPr>
          <a:xfrm>
            <a:off x="1080000" y="2304000"/>
            <a:ext cx="539967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Tree>
    <p:extLst>
      <p:ext uri="{BB962C8B-B14F-4D97-AF65-F5344CB8AC3E}">
        <p14:creationId xmlns:p14="http://schemas.microsoft.com/office/powerpoint/2010/main" val="66770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539EA72-C6FB-D743-AE11-091C2BAE606B}"/>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2" name="Title 1"/>
          <p:cNvSpPr>
            <a:spLocks noGrp="1"/>
          </p:cNvSpPr>
          <p:nvPr>
            <p:ph type="title"/>
          </p:nvPr>
        </p:nvSpPr>
        <p:spPr>
          <a:xfrm>
            <a:off x="1080000" y="2304000"/>
            <a:ext cx="539967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Tree>
    <p:extLst>
      <p:ext uri="{BB962C8B-B14F-4D97-AF65-F5344CB8AC3E}">
        <p14:creationId xmlns:p14="http://schemas.microsoft.com/office/powerpoint/2010/main" val="252244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BC3123BE-DA2E-0047-BB36-01EDC4CD2CF5}"/>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hasCustomPrompt="1"/>
          </p:nvPr>
        </p:nvSpPr>
        <p:spPr>
          <a:xfrm>
            <a:off x="1080001" y="2304000"/>
            <a:ext cx="4995336" cy="7304949"/>
          </a:xfrm>
        </p:spPr>
        <p:txBody>
          <a:bodyPr lIns="36000" tIns="36000" rIns="36000" bIns="36000">
            <a:noAutofit/>
          </a:bodyPr>
          <a:lstStyle>
            <a:lvl1pPr marL="0" marR="0" indent="0" algn="l" defTabSz="755934" rtl="0" eaLnBrk="1" fontAlgn="auto" latinLnBrk="0" hangingPunct="1">
              <a:lnSpc>
                <a:spcPts val="1800"/>
              </a:lnSpc>
              <a:spcBef>
                <a:spcPts val="827"/>
              </a:spcBef>
              <a:spcAft>
                <a:spcPts val="0"/>
              </a:spcAft>
              <a:buClrTx/>
              <a:buSzTx/>
              <a:buFont typeface="Arial" panose="020B0604020202020204" pitchFamily="34" charset="0"/>
              <a:buNone/>
              <a:tabLst>
                <a:tab pos="4521200" algn="l"/>
              </a:tabLst>
              <a:defRPr lang="de-DE" sz="1400" b="0" smtClean="0">
                <a:effectLst/>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r>
              <a:rPr lang="de-DE" b="1" dirty="0">
                <a:solidFill>
                  <a:srgbClr val="00ABCC"/>
                </a:solidFill>
                <a:effectLst/>
                <a:latin typeface="Calibri" panose="020F0502020204030204" pitchFamily="34" charset="0"/>
              </a:rPr>
              <a:t>Konzept</a:t>
            </a:r>
            <a:br>
              <a:rPr lang="de-DE" b="1" dirty="0">
                <a:solidFill>
                  <a:srgbClr val="00ABCC"/>
                </a:solidFill>
                <a:effectLst/>
                <a:latin typeface="Calibri" panose="020F0502020204030204" pitchFamily="34" charset="0"/>
              </a:rPr>
            </a:br>
            <a:r>
              <a:rPr lang="de-DE" dirty="0">
                <a:effectLst/>
                <a:latin typeface="Calibri" panose="020F0502020204030204" pitchFamily="34" charset="0"/>
              </a:rPr>
              <a:t>Hintergrund und Mission 	XY</a:t>
            </a:r>
            <a:br>
              <a:rPr lang="de-DE" dirty="0">
                <a:effectLst/>
                <a:latin typeface="Calibri" panose="020F0502020204030204" pitchFamily="34" charset="0"/>
              </a:rPr>
            </a:br>
            <a:r>
              <a:rPr lang="de-DE" dirty="0">
                <a:effectLst/>
                <a:latin typeface="Calibri" panose="020F0502020204030204" pitchFamily="34" charset="0"/>
              </a:rPr>
              <a:t>Ziele 	XY</a:t>
            </a:r>
            <a:br>
              <a:rPr lang="de-DE" dirty="0">
                <a:effectLst/>
                <a:latin typeface="Calibri" panose="020F0502020204030204" pitchFamily="34" charset="0"/>
              </a:rPr>
            </a:br>
            <a:r>
              <a:rPr lang="de-DE" dirty="0">
                <a:effectLst/>
                <a:latin typeface="Calibri" panose="020F0502020204030204" pitchFamily="34" charset="0"/>
              </a:rPr>
              <a:t>Struktur 	XY</a:t>
            </a:r>
            <a:br>
              <a:rPr lang="de-DE" dirty="0">
                <a:effectLst/>
                <a:latin typeface="Calibri" panose="020F0502020204030204" pitchFamily="34" charset="0"/>
              </a:rPr>
            </a:br>
            <a:r>
              <a:rPr lang="de-DE" dirty="0">
                <a:effectLst/>
                <a:latin typeface="Calibri" panose="020F0502020204030204" pitchFamily="34" charset="0"/>
              </a:rPr>
              <a:t>Sparten 	XY</a:t>
            </a:r>
            <a:br>
              <a:rPr lang="de-DE" dirty="0">
                <a:effectLst/>
                <a:latin typeface="Calibri" panose="020F0502020204030204" pitchFamily="34" charset="0"/>
              </a:rPr>
            </a:br>
            <a:br>
              <a:rPr lang="de-DE" dirty="0">
                <a:effectLst/>
                <a:latin typeface="Calibri" panose="020F0502020204030204" pitchFamily="34" charset="0"/>
              </a:rPr>
            </a:br>
            <a:r>
              <a:rPr lang="de-DE" b="1" dirty="0">
                <a:solidFill>
                  <a:srgbClr val="00ABCC"/>
                </a:solidFill>
                <a:effectLst/>
                <a:latin typeface="Calibri" panose="020F0502020204030204" pitchFamily="34" charset="0"/>
              </a:rPr>
              <a:t>Organisation  </a:t>
            </a:r>
            <a:br>
              <a:rPr lang="de-DE" b="1" dirty="0">
                <a:solidFill>
                  <a:srgbClr val="00ABCC"/>
                </a:solidFill>
                <a:effectLst/>
                <a:latin typeface="Calibri" panose="020F0502020204030204" pitchFamily="34" charset="0"/>
              </a:rPr>
            </a:br>
            <a:r>
              <a:rPr lang="de-DE" dirty="0">
                <a:effectLst/>
                <a:latin typeface="Calibri" panose="020F0502020204030204" pitchFamily="34" charset="0"/>
              </a:rPr>
              <a:t>Hinweise zum organisatorischen Verfahren 	XY</a:t>
            </a:r>
            <a:br>
              <a:rPr lang="de-DE" dirty="0">
                <a:effectLst/>
                <a:latin typeface="Calibri" panose="020F0502020204030204" pitchFamily="34" charset="0"/>
              </a:rPr>
            </a:br>
            <a:r>
              <a:rPr lang="de-DE" dirty="0">
                <a:effectLst/>
                <a:latin typeface="Calibri" panose="020F0502020204030204" pitchFamily="34" charset="0"/>
              </a:rPr>
              <a:t>Anmeldung und Projektdokumentation 	XY</a:t>
            </a:r>
            <a:br>
              <a:rPr lang="de-DE" dirty="0">
                <a:effectLst/>
                <a:latin typeface="Calibri" panose="020F0502020204030204" pitchFamily="34" charset="0"/>
              </a:rPr>
            </a:br>
            <a:r>
              <a:rPr lang="de-DE" dirty="0">
                <a:effectLst/>
                <a:latin typeface="Calibri" panose="020F0502020204030204" pitchFamily="34" charset="0"/>
              </a:rPr>
              <a:t>Ansprechpartner und Projektleitung in der Stadt 	XY</a:t>
            </a:r>
            <a:br>
              <a:rPr lang="de-DE" b="1" dirty="0">
                <a:solidFill>
                  <a:srgbClr val="00ABCC"/>
                </a:solidFill>
                <a:effectLst/>
                <a:latin typeface="Calibri" panose="020F0502020204030204" pitchFamily="34" charset="0"/>
              </a:rPr>
            </a:br>
            <a:br>
              <a:rPr lang="de-DE" b="1" dirty="0">
                <a:solidFill>
                  <a:srgbClr val="00ABCC"/>
                </a:solidFill>
                <a:effectLst/>
                <a:latin typeface="Calibri" panose="020F0502020204030204" pitchFamily="34" charset="0"/>
              </a:rPr>
            </a:br>
            <a:r>
              <a:rPr lang="de-DE" b="1" dirty="0">
                <a:solidFill>
                  <a:srgbClr val="00ABCC"/>
                </a:solidFill>
                <a:effectLst/>
                <a:latin typeface="Calibri" panose="020F0502020204030204" pitchFamily="34" charset="0"/>
              </a:rPr>
              <a:t>Angebote</a:t>
            </a:r>
            <a:br>
              <a:rPr lang="de-DE" b="1" dirty="0">
                <a:solidFill>
                  <a:srgbClr val="00ABCC"/>
                </a:solidFill>
                <a:effectLst/>
                <a:latin typeface="Calibri" panose="020F0502020204030204" pitchFamily="34" charset="0"/>
              </a:rPr>
            </a:br>
            <a:r>
              <a:rPr lang="de-DE" dirty="0">
                <a:effectLst/>
                <a:latin typeface="Calibri" panose="020F0502020204030204" pitchFamily="34" charset="0"/>
              </a:rPr>
              <a:t>Theater 	XY </a:t>
            </a:r>
            <a:br>
              <a:rPr lang="de-DE" dirty="0">
                <a:effectLst/>
                <a:latin typeface="Calibri" panose="020F0502020204030204" pitchFamily="34" charset="0"/>
              </a:rPr>
            </a:br>
            <a:r>
              <a:rPr lang="de-DE" dirty="0">
                <a:effectLst/>
                <a:latin typeface="Calibri" panose="020F0502020204030204" pitchFamily="34" charset="0"/>
              </a:rPr>
              <a:t>Kunst 	XY</a:t>
            </a:r>
            <a:br>
              <a:rPr lang="de-DE" dirty="0">
                <a:effectLst/>
                <a:latin typeface="Calibri" panose="020F0502020204030204" pitchFamily="34" charset="0"/>
              </a:rPr>
            </a:br>
            <a:r>
              <a:rPr lang="de-DE" dirty="0">
                <a:effectLst/>
                <a:latin typeface="Calibri" panose="020F0502020204030204" pitchFamily="34" charset="0"/>
              </a:rPr>
              <a:t>Literatur 	XY </a:t>
            </a:r>
            <a:br>
              <a:rPr lang="de-DE" dirty="0">
                <a:effectLst/>
                <a:latin typeface="Calibri" panose="020F0502020204030204" pitchFamily="34" charset="0"/>
              </a:rPr>
            </a:br>
            <a:r>
              <a:rPr lang="de-DE" dirty="0">
                <a:effectLst/>
                <a:latin typeface="Calibri" panose="020F0502020204030204" pitchFamily="34" charset="0"/>
              </a:rPr>
              <a:t>Medien 	XY </a:t>
            </a:r>
            <a:br>
              <a:rPr lang="de-DE" dirty="0">
                <a:effectLst/>
                <a:latin typeface="Calibri" panose="020F0502020204030204" pitchFamily="34" charset="0"/>
              </a:rPr>
            </a:br>
            <a:r>
              <a:rPr lang="de-DE" dirty="0">
                <a:effectLst/>
                <a:latin typeface="Calibri" panose="020F0502020204030204" pitchFamily="34" charset="0"/>
              </a:rPr>
              <a:t>Musik 	XY </a:t>
            </a:r>
            <a:br>
              <a:rPr lang="de-DE" dirty="0">
                <a:effectLst/>
                <a:latin typeface="Calibri" panose="020F0502020204030204" pitchFamily="34" charset="0"/>
              </a:rPr>
            </a:br>
            <a:r>
              <a:rPr lang="de-DE" dirty="0">
                <a:effectLst/>
                <a:latin typeface="Calibri" panose="020F0502020204030204" pitchFamily="34" charset="0"/>
              </a:rPr>
              <a:t>Tanz 	XY </a:t>
            </a:r>
            <a:br>
              <a:rPr lang="de-DE" dirty="0">
                <a:effectLst/>
                <a:latin typeface="Calibri" panose="020F0502020204030204" pitchFamily="34" charset="0"/>
              </a:rPr>
            </a:br>
            <a:r>
              <a:rPr lang="de-DE" dirty="0">
                <a:effectLst/>
                <a:latin typeface="Calibri" panose="020F0502020204030204" pitchFamily="34" charset="0"/>
              </a:rPr>
              <a:t>Geschichte 	XY </a:t>
            </a:r>
            <a:br>
              <a:rPr lang="de-DE" dirty="0">
                <a:effectLst/>
                <a:latin typeface="Calibri" panose="020F0502020204030204" pitchFamily="34" charset="0"/>
              </a:rPr>
            </a:br>
            <a:r>
              <a:rPr lang="de-DE" dirty="0">
                <a:effectLst/>
                <a:latin typeface="Calibri" panose="020F0502020204030204" pitchFamily="34" charset="0"/>
              </a:rPr>
              <a:t>Extra 	XY</a:t>
            </a:r>
            <a:br>
              <a:rPr lang="de-DE" b="1" dirty="0">
                <a:solidFill>
                  <a:schemeClr val="tx1"/>
                </a:solidFill>
                <a:effectLst/>
                <a:latin typeface="Calibri" panose="020F0502020204030204" pitchFamily="34" charset="0"/>
              </a:rPr>
            </a:br>
            <a:br>
              <a:rPr lang="de-DE" b="1" dirty="0">
                <a:solidFill>
                  <a:schemeClr val="tx1"/>
                </a:solidFill>
                <a:effectLst/>
                <a:latin typeface="Calibri" panose="020F0502020204030204" pitchFamily="34" charset="0"/>
              </a:rPr>
            </a:br>
            <a:r>
              <a:rPr lang="de-DE" b="1" dirty="0">
                <a:solidFill>
                  <a:srgbClr val="00ABCC"/>
                </a:solidFill>
                <a:effectLst/>
                <a:latin typeface="Calibri" panose="020F0502020204030204" pitchFamily="34" charset="0"/>
              </a:rPr>
              <a:t>Partner*innen</a:t>
            </a:r>
            <a:br>
              <a:rPr lang="de-DE" b="1" dirty="0">
                <a:solidFill>
                  <a:srgbClr val="00ABCC"/>
                </a:solidFill>
                <a:effectLst/>
                <a:latin typeface="Calibri" panose="020F0502020204030204" pitchFamily="34" charset="0"/>
              </a:rPr>
            </a:br>
            <a:r>
              <a:rPr lang="de-DE" dirty="0">
                <a:effectLst/>
                <a:latin typeface="Calibri" panose="020F0502020204030204" pitchFamily="34" charset="0"/>
              </a:rPr>
              <a:t>Kulturorte 	XY</a:t>
            </a:r>
            <a:br>
              <a:rPr lang="de-DE" dirty="0">
                <a:effectLst/>
                <a:latin typeface="Calibri" panose="020F0502020204030204" pitchFamily="34" charset="0"/>
              </a:rPr>
            </a:br>
            <a:r>
              <a:rPr lang="de-DE" dirty="0">
                <a:effectLst/>
                <a:latin typeface="Calibri" panose="020F0502020204030204" pitchFamily="34" charset="0"/>
              </a:rPr>
              <a:t>Kulturschaffende 	XY</a:t>
            </a:r>
            <a:br>
              <a:rPr lang="de-DE" dirty="0">
                <a:effectLst/>
                <a:latin typeface="Calibri" panose="020F0502020204030204" pitchFamily="34" charset="0"/>
              </a:rPr>
            </a:br>
            <a:r>
              <a:rPr lang="de-DE" dirty="0">
                <a:effectLst/>
                <a:latin typeface="Calibri" panose="020F0502020204030204" pitchFamily="34" charset="0"/>
              </a:rPr>
              <a:t>Schulen 	XY</a:t>
            </a:r>
            <a:br>
              <a:rPr lang="de-DE" dirty="0">
                <a:effectLst/>
                <a:latin typeface="Calibri" panose="020F0502020204030204" pitchFamily="34" charset="0"/>
              </a:rPr>
            </a:br>
            <a:br>
              <a:rPr lang="de-DE" dirty="0">
                <a:effectLst/>
                <a:latin typeface="Calibri" panose="020F0502020204030204" pitchFamily="34" charset="0"/>
              </a:rPr>
            </a:br>
            <a:r>
              <a:rPr lang="de-DE" b="1" dirty="0">
                <a:solidFill>
                  <a:srgbClr val="00ABCC"/>
                </a:solidFill>
                <a:effectLst/>
                <a:latin typeface="Calibri" panose="020F0502020204030204" pitchFamily="34" charset="0"/>
              </a:rPr>
              <a:t>Anmeldung</a:t>
            </a:r>
            <a:br>
              <a:rPr lang="de-DE" b="1" dirty="0">
                <a:solidFill>
                  <a:srgbClr val="00ABCC"/>
                </a:solidFill>
                <a:effectLst/>
                <a:latin typeface="Calibri" panose="020F0502020204030204" pitchFamily="34" charset="0"/>
              </a:rPr>
            </a:br>
            <a:r>
              <a:rPr lang="de-DE" dirty="0">
                <a:effectLst/>
                <a:latin typeface="Calibri" panose="020F0502020204030204" pitchFamily="34" charset="0"/>
              </a:rPr>
              <a:t>Formular 	XY</a:t>
            </a:r>
            <a:br>
              <a:rPr lang="de-DE" dirty="0">
                <a:effectLst/>
                <a:latin typeface="Calibri" panose="020F0502020204030204" pitchFamily="34" charset="0"/>
              </a:rPr>
            </a:br>
            <a:br>
              <a:rPr lang="de-DE" dirty="0">
                <a:effectLst/>
                <a:latin typeface="Calibri" panose="020F0502020204030204" pitchFamily="34" charset="0"/>
              </a:rPr>
            </a:br>
            <a:r>
              <a:rPr lang="de-DE" b="1" dirty="0">
                <a:solidFill>
                  <a:srgbClr val="00ABCC"/>
                </a:solidFill>
                <a:effectLst/>
                <a:latin typeface="Calibri" panose="020F0502020204030204" pitchFamily="34" charset="0"/>
              </a:rPr>
              <a:t>Vorlagen </a:t>
            </a:r>
            <a:br>
              <a:rPr lang="de-DE" b="1" dirty="0">
                <a:solidFill>
                  <a:srgbClr val="00ABCC"/>
                </a:solidFill>
                <a:effectLst/>
                <a:latin typeface="Calibri" panose="020F0502020204030204" pitchFamily="34" charset="0"/>
              </a:rPr>
            </a:br>
            <a:r>
              <a:rPr lang="de-DE" dirty="0">
                <a:effectLst/>
                <a:latin typeface="Calibri" panose="020F0502020204030204" pitchFamily="34" charset="0"/>
              </a:rPr>
              <a:t>Projektdokumentation 	XY</a:t>
            </a:r>
          </a:p>
        </p:txBody>
      </p:sp>
    </p:spTree>
    <p:extLst>
      <p:ext uri="{BB962C8B-B14F-4D97-AF65-F5344CB8AC3E}">
        <p14:creationId xmlns:p14="http://schemas.microsoft.com/office/powerpoint/2010/main" val="357273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ganisation">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9AFC4-992C-E64D-BC42-3169FF052047}"/>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2" name="Title 1"/>
          <p:cNvSpPr>
            <a:spLocks noGrp="1"/>
          </p:cNvSpPr>
          <p:nvPr>
            <p:ph type="title"/>
          </p:nvPr>
        </p:nvSpPr>
        <p:spPr>
          <a:xfrm>
            <a:off x="1080000" y="2304000"/>
            <a:ext cx="539967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Tree>
    <p:extLst>
      <p:ext uri="{BB962C8B-B14F-4D97-AF65-F5344CB8AC3E}">
        <p14:creationId xmlns:p14="http://schemas.microsoft.com/office/powerpoint/2010/main" val="78405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ngebote_Literatur">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8B92B5E-2C1A-D84B-ADB2-41A892CD89F6}"/>
              </a:ext>
            </a:extLst>
          </p:cNvPr>
          <p:cNvPicPr>
            <a:picLocks noChangeAspect="1"/>
          </p:cNvPicPr>
          <p:nvPr userDrawn="1"/>
        </p:nvPicPr>
        <p:blipFill>
          <a:blip r:embed="rId2"/>
          <a:stretch>
            <a:fillRect/>
          </a:stretch>
        </p:blipFill>
        <p:spPr>
          <a:xfrm>
            <a:off x="0" y="11113"/>
            <a:ext cx="7556500" cy="10680700"/>
          </a:xfrm>
          <a:prstGeom prst="rect">
            <a:avLst/>
          </a:prstGeom>
        </p:spPr>
      </p:pic>
      <p:sp>
        <p:nvSpPr>
          <p:cNvPr id="2" name="Title 1"/>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5" name="Textplatzhalter 4">
            <a:extLst>
              <a:ext uri="{FF2B5EF4-FFF2-40B4-BE49-F238E27FC236}">
                <a16:creationId xmlns:a16="http://schemas.microsoft.com/office/drawing/2014/main" id="{FB878A95-958C-D74E-BB65-092504DEC35F}"/>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4011535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gebote_Geschicht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E9A0AA8-E326-5E4E-84C6-041FB69F719C}"/>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Title 1">
            <a:extLst>
              <a:ext uri="{FF2B5EF4-FFF2-40B4-BE49-F238E27FC236}">
                <a16:creationId xmlns:a16="http://schemas.microsoft.com/office/drawing/2014/main" id="{ACCF323C-3249-704B-8E6D-EE9F46E84D35}"/>
              </a:ext>
            </a:extLst>
          </p:cNvPr>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9" name="Textplatzhalter 4">
            <a:extLst>
              <a:ext uri="{FF2B5EF4-FFF2-40B4-BE49-F238E27FC236}">
                <a16:creationId xmlns:a16="http://schemas.microsoft.com/office/drawing/2014/main" id="{DABA2128-8EA6-3F47-B38E-729253F3DF54}"/>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2283985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gebote_Medien">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DEAF7DA-E8B0-684F-B4D0-F21CD953646A}"/>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Title 1">
            <a:extLst>
              <a:ext uri="{FF2B5EF4-FFF2-40B4-BE49-F238E27FC236}">
                <a16:creationId xmlns:a16="http://schemas.microsoft.com/office/drawing/2014/main" id="{60257AE6-22B0-D24D-AF79-2F6B1D36BBE8}"/>
              </a:ext>
            </a:extLst>
          </p:cNvPr>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9" name="Textplatzhalter 4">
            <a:extLst>
              <a:ext uri="{FF2B5EF4-FFF2-40B4-BE49-F238E27FC236}">
                <a16:creationId xmlns:a16="http://schemas.microsoft.com/office/drawing/2014/main" id="{2040A3DC-BC28-3044-993A-2AE6D853BD7F}"/>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361928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gebote_Theater">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AC74FD9-3FB9-5C4A-8B7B-1FD01E1C0D7A}"/>
              </a:ext>
            </a:extLst>
          </p:cNvPr>
          <p:cNvPicPr>
            <a:picLocks noChangeAspect="1"/>
          </p:cNvPicPr>
          <p:nvPr userDrawn="1"/>
        </p:nvPicPr>
        <p:blipFill>
          <a:blip r:embed="rId2"/>
          <a:stretch>
            <a:fillRect/>
          </a:stretch>
        </p:blipFill>
        <p:spPr>
          <a:xfrm>
            <a:off x="1587" y="5556"/>
            <a:ext cx="7556500" cy="10680700"/>
          </a:xfrm>
          <a:prstGeom prst="rect">
            <a:avLst/>
          </a:prstGeom>
        </p:spPr>
      </p:pic>
      <p:sp>
        <p:nvSpPr>
          <p:cNvPr id="6" name="Slide Number Placeholder 5"/>
          <p:cNvSpPr>
            <a:spLocks noGrp="1"/>
          </p:cNvSpPr>
          <p:nvPr>
            <p:ph type="sldNum" sz="quarter" idx="12"/>
          </p:nvPr>
        </p:nvSpPr>
        <p:spPr>
          <a:xfrm>
            <a:off x="6520721" y="9765425"/>
            <a:ext cx="549206" cy="569240"/>
          </a:xfrm>
          <a:noFill/>
        </p:spPr>
        <p:txBody>
          <a:bodyPr/>
          <a:lstStyle>
            <a:lvl1pPr algn="ctr">
              <a:defRPr sz="1500" b="1">
                <a:solidFill>
                  <a:srgbClr val="009BC0"/>
                </a:solidFill>
                <a:latin typeface="Calibri" panose="020F0502020204030204" pitchFamily="34" charset="0"/>
                <a:cs typeface="Calibri" panose="020F0502020204030204" pitchFamily="34" charset="0"/>
              </a:defRPr>
            </a:lvl1pPr>
          </a:lstStyle>
          <a:p>
            <a:fld id="{A0A23AAE-2043-6342-8BBD-4D56D52B576C}" type="slidenum">
              <a:rPr lang="de-DE" smtClean="0"/>
              <a:pPr/>
              <a:t>‹Nr.›</a:t>
            </a:fld>
            <a:endParaRPr lang="de-DE" dirty="0"/>
          </a:p>
        </p:txBody>
      </p:sp>
      <p:sp>
        <p:nvSpPr>
          <p:cNvPr id="7" name="Text Placeholder 2">
            <a:extLst>
              <a:ext uri="{FF2B5EF4-FFF2-40B4-BE49-F238E27FC236}">
                <a16:creationId xmlns:a16="http://schemas.microsoft.com/office/drawing/2014/main" id="{17224904-9E2A-7649-8EC6-6181CB75C2CB}"/>
              </a:ext>
            </a:extLst>
          </p:cNvPr>
          <p:cNvSpPr>
            <a:spLocks noGrp="1"/>
          </p:cNvSpPr>
          <p:nvPr>
            <p:ph type="body" idx="1"/>
          </p:nvPr>
        </p:nvSpPr>
        <p:spPr>
          <a:xfrm>
            <a:off x="1080000" y="2700000"/>
            <a:ext cx="5399675" cy="2338833"/>
          </a:xfrm>
        </p:spPr>
        <p:txBody>
          <a:bodyPr lIns="36000" tIns="36000" rIns="36000" bIns="3600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a:solidFill>
                  <a:schemeClr val="tx1"/>
                </a:solidFill>
                <a:latin typeface="Calibri" panose="020F0502020204030204" pitchFamily="34" charset="0"/>
                <a:cs typeface="Calibri" panose="020F0502020204030204" pitchFamily="34" charset="0"/>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marL="0" marR="0" lvl="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a:pPr>
            <a:r>
              <a:rPr lang="de-DE" dirty="0"/>
              <a:t>Mastertextformat bearbeiten</a:t>
            </a:r>
            <a:endParaRPr lang="en-US" dirty="0"/>
          </a:p>
        </p:txBody>
      </p:sp>
      <p:sp>
        <p:nvSpPr>
          <p:cNvPr id="8" name="Title 1">
            <a:extLst>
              <a:ext uri="{FF2B5EF4-FFF2-40B4-BE49-F238E27FC236}">
                <a16:creationId xmlns:a16="http://schemas.microsoft.com/office/drawing/2014/main" id="{F442851D-662F-484F-B10A-59316CCDC61E}"/>
              </a:ext>
            </a:extLst>
          </p:cNvPr>
          <p:cNvSpPr>
            <a:spLocks noGrp="1"/>
          </p:cNvSpPr>
          <p:nvPr>
            <p:ph type="title"/>
          </p:nvPr>
        </p:nvSpPr>
        <p:spPr>
          <a:xfrm>
            <a:off x="1460741" y="2304000"/>
            <a:ext cx="3313515" cy="322230"/>
          </a:xfrm>
        </p:spPr>
        <p:txBody>
          <a:bodyPr lIns="36000" tIns="36000" rIns="36000" bIns="36000" anchor="t" anchorCtr="0">
            <a:noAutofit/>
          </a:bodyPr>
          <a:lstStyle>
            <a:lvl1pPr>
              <a:defRPr sz="1800" b="1">
                <a:solidFill>
                  <a:srgbClr val="009BC0"/>
                </a:solidFill>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9" name="Textplatzhalter 4">
            <a:extLst>
              <a:ext uri="{FF2B5EF4-FFF2-40B4-BE49-F238E27FC236}">
                <a16:creationId xmlns:a16="http://schemas.microsoft.com/office/drawing/2014/main" id="{A8CF7043-8D44-7F43-86F4-C3E05F1AD497}"/>
              </a:ext>
            </a:extLst>
          </p:cNvPr>
          <p:cNvSpPr>
            <a:spLocks noGrp="1"/>
          </p:cNvSpPr>
          <p:nvPr>
            <p:ph type="body" sz="quarter" idx="13" hasCustomPrompt="1"/>
          </p:nvPr>
        </p:nvSpPr>
        <p:spPr>
          <a:xfrm>
            <a:off x="1080001" y="2301254"/>
            <a:ext cx="348750" cy="324000"/>
          </a:xfrm>
        </p:spPr>
        <p:txBody>
          <a:bodyPr lIns="36000" tIns="36000" rIns="36000" bIns="36000">
            <a:noAutofit/>
          </a:bodyPr>
          <a:lstStyle>
            <a:lvl1pPr marL="0" indent="0">
              <a:spcBef>
                <a:spcPts val="0"/>
              </a:spcBef>
              <a:buFontTx/>
              <a:buNone/>
              <a:defRPr sz="1800" b="1">
                <a:solidFill>
                  <a:srgbClr val="009BC0"/>
                </a:solidFill>
                <a:latin typeface="Calibri" panose="020F0502020204030204" pitchFamily="34" charset="0"/>
                <a:cs typeface="Calibri" panose="020F0502020204030204" pitchFamily="34" charset="0"/>
              </a:defRPr>
            </a:lvl1pPr>
          </a:lstStyle>
          <a:p>
            <a:r>
              <a:rPr lang="de-DE" dirty="0"/>
              <a:t>Nr.</a:t>
            </a:r>
          </a:p>
        </p:txBody>
      </p:sp>
    </p:spTree>
    <p:extLst>
      <p:ext uri="{BB962C8B-B14F-4D97-AF65-F5344CB8AC3E}">
        <p14:creationId xmlns:p14="http://schemas.microsoft.com/office/powerpoint/2010/main" val="2209215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8962E41-6C25-264C-83D7-BF6C840E96DA}" type="datetime1">
              <a:rPr lang="de-DE" smtClean="0"/>
              <a:t>31.03.2026</a:t>
            </a:fld>
            <a:endParaRPr lang="de-D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0A23AAE-2043-6342-8BBD-4D56D52B576C}" type="slidenum">
              <a:rPr lang="de-DE" smtClean="0"/>
              <a:t>‹Nr.›</a:t>
            </a:fld>
            <a:endParaRPr lang="de-DE"/>
          </a:p>
        </p:txBody>
      </p:sp>
    </p:spTree>
    <p:extLst>
      <p:ext uri="{BB962C8B-B14F-4D97-AF65-F5344CB8AC3E}">
        <p14:creationId xmlns:p14="http://schemas.microsoft.com/office/powerpoint/2010/main" val="41931643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7" r:id="rId3"/>
    <p:sldLayoutId id="2147483698"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4" r:id="rId14"/>
    <p:sldLayoutId id="2147483695" r:id="rId15"/>
    <p:sldLayoutId id="2147483696" r:id="rId16"/>
    <p:sldLayoutId id="2147483693" r:id="rId17"/>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britta.schwemke@erzbistum-paderborn.d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christiane.wabinski@lwl.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c.ferres@paderborn.d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mailto:stadt-und-kreisarchiv@paderborn.de"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irothkirch@hnf.d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mailto:hampel@paderhalle.de" TargetMode="External"/><Relationship Id="rId2" Type="http://schemas.openxmlformats.org/officeDocument/2006/relationships/hyperlink" Target="mailto:susanne.kirchner@paderborn.de" TargetMode="External"/><Relationship Id="rId1" Type="http://schemas.openxmlformats.org/officeDocument/2006/relationships/slideLayout" Target="../slideLayouts/slideLayout9.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theatervermittlung@theater-paderborn.de"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robert.husemann@t-online.de" TargetMode="Externa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1.vorsitz@tanzsport-paderborn.de"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post@eva-wilcke.de"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hyperlink" Target="mailto:mail@kunstschule-spartacus.de"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hyperlink" Target="mailto:d.walther@paderborn.de" TargetMode="External"/><Relationship Id="rId1" Type="http://schemas.openxmlformats.org/officeDocument/2006/relationships/slideLayout" Target="../slideLayouts/slideLayout11.xml"/><Relationship Id="rId4" Type="http://schemas.openxmlformats.org/officeDocument/2006/relationships/image" Target="../media/image28.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mailto:d.walther@paderborn.de" TargetMode="External"/><Relationship Id="rId1" Type="http://schemas.openxmlformats.org/officeDocument/2006/relationships/slideLayout" Target="../slideLayouts/slideLayout11.xml"/><Relationship Id="rId4" Type="http://schemas.openxmlformats.org/officeDocument/2006/relationships/image" Target="../media/image29.emf"/></Relationships>
</file>

<file path=ppt/slides/_rels/slide27.xml.rels><?xml version="1.0" encoding="UTF-8" standalone="yes"?>
<Relationships xmlns="http://schemas.openxmlformats.org/package/2006/relationships"><Relationship Id="rId3" Type="http://schemas.openxmlformats.org/officeDocument/2006/relationships/hyperlink" Target="mailto:hampel@paderhalle.de" TargetMode="External"/><Relationship Id="rId2" Type="http://schemas.openxmlformats.org/officeDocument/2006/relationships/hyperlink" Target="mailto:susanne.kirchner@paderborn.de" TargetMode="External"/><Relationship Id="rId1" Type="http://schemas.openxmlformats.org/officeDocument/2006/relationships/slideLayout" Target="../slideLayouts/slideLayout12.xml"/><Relationship Id="rId4" Type="http://schemas.openxmlformats.org/officeDocument/2006/relationships/image" Target="../media/image30.gif"/></Relationships>
</file>

<file path=ppt/slides/_rels/slide28.xml.rels><?xml version="1.0" encoding="UTF-8" standalone="yes"?>
<Relationships xmlns="http://schemas.openxmlformats.org/package/2006/relationships"><Relationship Id="rId2" Type="http://schemas.openxmlformats.org/officeDocument/2006/relationships/hyperlink" Target="mailto:regineneumueller@gmx.de"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mailto:regineneumueller@gmx.de" TargetMode="Externa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susanne.kirchner@paderborn.d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0581BD-A6B6-5848-BBC4-AD36A5A37A23}"/>
              </a:ext>
            </a:extLst>
          </p:cNvPr>
          <p:cNvSpPr>
            <a:spLocks noGrp="1"/>
          </p:cNvSpPr>
          <p:nvPr>
            <p:ph type="ctrTitle"/>
          </p:nvPr>
        </p:nvSpPr>
        <p:spPr>
          <a:xfrm>
            <a:off x="4721902" y="2144627"/>
            <a:ext cx="2360738" cy="533257"/>
          </a:xfrm>
        </p:spPr>
        <p:txBody>
          <a:bodyPr/>
          <a:lstStyle/>
          <a:p>
            <a:r>
              <a:rPr lang="de-DE" dirty="0"/>
              <a:t>2026/2027</a:t>
            </a:r>
          </a:p>
        </p:txBody>
      </p:sp>
      <p:sp>
        <p:nvSpPr>
          <p:cNvPr id="3" name="Untertitel 2">
            <a:extLst>
              <a:ext uri="{FF2B5EF4-FFF2-40B4-BE49-F238E27FC236}">
                <a16:creationId xmlns:a16="http://schemas.microsoft.com/office/drawing/2014/main" id="{9AE7C324-E7B7-EC49-A1CA-7DF8DBA87D2A}"/>
              </a:ext>
            </a:extLst>
          </p:cNvPr>
          <p:cNvSpPr>
            <a:spLocks noGrp="1"/>
          </p:cNvSpPr>
          <p:nvPr>
            <p:ph type="subTitle" idx="1"/>
          </p:nvPr>
        </p:nvSpPr>
        <p:spPr/>
        <p:txBody>
          <a:bodyPr/>
          <a:lstStyle/>
          <a:p>
            <a:r>
              <a:rPr lang="de-DE" dirty="0"/>
              <a:t>Stadt</a:t>
            </a:r>
          </a:p>
          <a:p>
            <a:r>
              <a:rPr lang="de-DE" dirty="0"/>
              <a:t>Paderborn</a:t>
            </a:r>
          </a:p>
        </p:txBody>
      </p:sp>
    </p:spTree>
    <p:extLst>
      <p:ext uri="{BB962C8B-B14F-4D97-AF65-F5344CB8AC3E}">
        <p14:creationId xmlns:p14="http://schemas.microsoft.com/office/powerpoint/2010/main" val="1766626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9AD4E-6D6B-0E4B-B88C-EECCEEED0EAD}"/>
              </a:ext>
            </a:extLst>
          </p:cNvPr>
          <p:cNvSpPr>
            <a:spLocks noGrp="1"/>
          </p:cNvSpPr>
          <p:nvPr>
            <p:ph type="title"/>
          </p:nvPr>
        </p:nvSpPr>
        <p:spPr>
          <a:xfrm>
            <a:off x="1328005" y="2216658"/>
            <a:ext cx="3481577" cy="483341"/>
          </a:xfrm>
        </p:spPr>
        <p:txBody>
          <a:bodyPr/>
          <a:lstStyle/>
          <a:p>
            <a:r>
              <a:rPr lang="de-DE" dirty="0"/>
              <a:t>Die Kinderbibliothek </a:t>
            </a:r>
            <a:br>
              <a:rPr lang="de-DE" dirty="0"/>
            </a:br>
            <a:r>
              <a:rPr lang="de-DE" dirty="0"/>
              <a:t>Ein besonderes literarisches Projekt</a:t>
            </a:r>
          </a:p>
        </p:txBody>
      </p:sp>
      <p:sp>
        <p:nvSpPr>
          <p:cNvPr id="3" name="Foliennummernplatzhalter 2">
            <a:extLst>
              <a:ext uri="{FF2B5EF4-FFF2-40B4-BE49-F238E27FC236}">
                <a16:creationId xmlns:a16="http://schemas.microsoft.com/office/drawing/2014/main" id="{5A79D4F7-F122-254D-84CF-8AEACC3960FC}"/>
              </a:ext>
            </a:extLst>
          </p:cNvPr>
          <p:cNvSpPr>
            <a:spLocks noGrp="1"/>
          </p:cNvSpPr>
          <p:nvPr>
            <p:ph type="sldNum" sz="quarter" idx="12"/>
          </p:nvPr>
        </p:nvSpPr>
        <p:spPr/>
        <p:txBody>
          <a:bodyPr/>
          <a:lstStyle/>
          <a:p>
            <a:fld id="{A0A23AAE-2043-6342-8BBD-4D56D52B576C}" type="slidenum">
              <a:rPr lang="de-DE" smtClean="0"/>
              <a:pPr/>
              <a:t>10</a:t>
            </a:fld>
            <a:endParaRPr lang="de-DE" dirty="0"/>
          </a:p>
        </p:txBody>
      </p:sp>
      <p:sp>
        <p:nvSpPr>
          <p:cNvPr id="4" name="Textplatzhalter 3">
            <a:extLst>
              <a:ext uri="{FF2B5EF4-FFF2-40B4-BE49-F238E27FC236}">
                <a16:creationId xmlns:a16="http://schemas.microsoft.com/office/drawing/2014/main" id="{32A37B1A-170F-764D-AF26-B9D0E368367C}"/>
              </a:ext>
            </a:extLst>
          </p:cNvPr>
          <p:cNvSpPr>
            <a:spLocks noGrp="1"/>
          </p:cNvSpPr>
          <p:nvPr>
            <p:ph type="body" idx="1"/>
          </p:nvPr>
        </p:nvSpPr>
        <p:spPr>
          <a:xfrm>
            <a:off x="1080000" y="2949678"/>
            <a:ext cx="5399675" cy="6400800"/>
          </a:xfrm>
        </p:spPr>
        <p:txBody>
          <a:bodyPr/>
          <a:lstStyle/>
          <a:p>
            <a:r>
              <a:rPr lang="de-DE" dirty="0"/>
              <a:t>Die Kinderbibliothek ist eine Abteilung der Stadtbibliothek Paderborn und bietet mitten in der Innenstadt Raum zum Verweilen, Freunde treffen und Spielen für Kinder und Familien.</a:t>
            </a:r>
          </a:p>
          <a:p>
            <a:r>
              <a:rPr lang="de-DE" dirty="0"/>
              <a:t>In der Kinderbibliothek gibt es verschiedenste Medien für Kinder zum Ausleihen und zur Nutzung vor Ort: Bücher, Filme, Roboter, </a:t>
            </a:r>
            <a:r>
              <a:rPr lang="de-DE" dirty="0" err="1"/>
              <a:t>Tonies</a:t>
            </a:r>
            <a:r>
              <a:rPr lang="de-DE" dirty="0"/>
              <a:t>, </a:t>
            </a:r>
            <a:r>
              <a:rPr lang="de-DE" dirty="0" err="1"/>
              <a:t>e-books</a:t>
            </a:r>
            <a:r>
              <a:rPr lang="de-DE" dirty="0"/>
              <a:t>, Gesellschafts- und Konsolenspiele. </a:t>
            </a:r>
            <a:r>
              <a:rPr lang="de-DE" dirty="0" err="1"/>
              <a:t>Experimentarium</a:t>
            </a:r>
            <a:r>
              <a:rPr lang="de-DE" dirty="0"/>
              <a:t>, Legotisch und Ritterburg laden zum Ausprobieren und Entdecken ein. Zudem werden regelmäßig vielfältige Veranstaltungen für jede Altersstufe angeboten.</a:t>
            </a:r>
          </a:p>
          <a:p>
            <a:r>
              <a:rPr lang="de-DE" dirty="0"/>
              <a:t>Das Bibliotheks-Team leistet kompetente Beratung bei der Medienauswahl für Kinder und Erwachsene. Für Schulklassen werden Themenkisten zusammengestellt und Klassenführungen für alle Schulstufen bis zur 6. Klasse durchgeführt. Dabei wird den Schülerinnen und Schülern das vielfältige Angebot vorgestellt und die Bibliothek als angenehmer Ort für die Freizeitgestaltung nahegebracht.</a:t>
            </a:r>
          </a:p>
          <a:p>
            <a:r>
              <a:rPr lang="de-DE" dirty="0"/>
              <a:t>Im Rahmen des Projekts „Bibliotheksstrolche“ lernen die Klassen die Bibliothek noch intensiver kennen und erfahren, welche Schritte notwendig sind, bis ein Buch seinen Platz im Bibliotheksregal findet. Darüber hinaus führen die Kulturstrolche ein besonderes literarisches Projekt durch. Zu einem ausgewählten Thema können sie ihrer Kreativität freien Lauf lassen: Märchen werden beispielsweise in Form von Comics neu erfunden, nach einem Bilderbuchkino zum Thema Nachhaltigkeit entstehen eigene Umweltretter-Erfindungen oder es werden eigene Geschichten geschrieben. Das Thema kann dabei individuell abgesprochen werden.</a:t>
            </a:r>
          </a:p>
          <a:p>
            <a:br>
              <a:rPr lang="de-DE" dirty="0"/>
            </a:br>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1,5 Stunden</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	</a:t>
            </a:r>
            <a:br>
              <a:rPr lang="de-DE" dirty="0">
                <a:solidFill>
                  <a:prstClr val="black"/>
                </a:solidFill>
              </a:rPr>
            </a:br>
            <a:r>
              <a:rPr lang="de-DE" b="1" dirty="0">
                <a:solidFill>
                  <a:prstClr val="black"/>
                </a:solidFill>
              </a:rPr>
              <a:t>Ort: 		</a:t>
            </a:r>
            <a:r>
              <a:rPr lang="nn-NO" dirty="0">
                <a:solidFill>
                  <a:prstClr val="black"/>
                </a:solidFill>
              </a:rPr>
              <a:t>Kinderbibliothek in der Rathauspassage</a:t>
            </a:r>
            <a:br>
              <a:rPr lang="nn-NO" dirty="0">
                <a:solidFill>
                  <a:prstClr val="black"/>
                </a:solidFill>
              </a:rPr>
            </a:br>
            <a:r>
              <a:rPr lang="nn-NO" dirty="0">
                <a:solidFill>
                  <a:prstClr val="black"/>
                </a:solidFill>
              </a:rPr>
              <a:t>		Rosenstrasse 13-15, 33098 Paderborn</a:t>
            </a:r>
            <a:br>
              <a:rPr lang="de-DE" dirty="0">
                <a:solidFill>
                  <a:prstClr val="black"/>
                </a:solidFill>
              </a:rPr>
            </a:br>
            <a:r>
              <a:rPr lang="de-DE" b="1" dirty="0">
                <a:solidFill>
                  <a:prstClr val="black"/>
                </a:solidFill>
              </a:rPr>
              <a:t>Ansprechpartner/in: 	Franziska Bartels</a:t>
            </a:r>
            <a:br>
              <a:rPr lang="de-DE" b="1" dirty="0">
                <a:solidFill>
                  <a:prstClr val="black"/>
                </a:solidFill>
              </a:rPr>
            </a:br>
            <a:r>
              <a:rPr lang="de-DE" b="1" dirty="0">
                <a:solidFill>
                  <a:prstClr val="black"/>
                </a:solidFill>
              </a:rPr>
              <a:t>		</a:t>
            </a:r>
            <a:r>
              <a:rPr lang="de-DE" dirty="0"/>
              <a:t>05251/88 14219</a:t>
            </a:r>
            <a:br>
              <a:rPr lang="de-DE" dirty="0"/>
            </a:br>
            <a:r>
              <a:rPr lang="de-DE" dirty="0"/>
              <a:t>		</a:t>
            </a:r>
            <a:r>
              <a:rPr lang="de-DE" u="sng" dirty="0"/>
              <a:t>f.bartels@paderborn.de</a:t>
            </a:r>
            <a:br>
              <a:rPr lang="de-DE" dirty="0">
                <a:solidFill>
                  <a:prstClr val="black"/>
                </a:solidFill>
              </a:rPr>
            </a:br>
            <a:endParaRPr lang="de-DE" dirty="0"/>
          </a:p>
          <a:p>
            <a:endParaRPr lang="de-DE" dirty="0"/>
          </a:p>
          <a:p>
            <a:endParaRPr lang="de-DE" dirty="0"/>
          </a:p>
          <a:p>
            <a:endParaRPr lang="de-DE" dirty="0"/>
          </a:p>
        </p:txBody>
      </p:sp>
      <p:sp>
        <p:nvSpPr>
          <p:cNvPr id="5" name="Textplatzhalter 4">
            <a:extLst>
              <a:ext uri="{FF2B5EF4-FFF2-40B4-BE49-F238E27FC236}">
                <a16:creationId xmlns:a16="http://schemas.microsoft.com/office/drawing/2014/main" id="{4A4E48D6-790E-9D41-A12C-AE0E7B498D18}"/>
              </a:ext>
            </a:extLst>
          </p:cNvPr>
          <p:cNvSpPr>
            <a:spLocks noGrp="1"/>
          </p:cNvSpPr>
          <p:nvPr>
            <p:ph type="body" sz="quarter" idx="13"/>
          </p:nvPr>
        </p:nvSpPr>
        <p:spPr>
          <a:xfrm>
            <a:off x="1080001" y="2222769"/>
            <a:ext cx="348750" cy="324000"/>
          </a:xfrm>
        </p:spPr>
        <p:txBody>
          <a:bodyPr/>
          <a:lstStyle/>
          <a:p>
            <a:r>
              <a:rPr lang="de-DE" dirty="0"/>
              <a:t>1</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290" y="8487177"/>
            <a:ext cx="3177637" cy="1112980"/>
          </a:xfrm>
          <a:prstGeom prst="rect">
            <a:avLst/>
          </a:prstGeom>
        </p:spPr>
      </p:pic>
    </p:spTree>
    <p:extLst>
      <p:ext uri="{BB962C8B-B14F-4D97-AF65-F5344CB8AC3E}">
        <p14:creationId xmlns:p14="http://schemas.microsoft.com/office/powerpoint/2010/main" val="2791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Die </a:t>
            </a:r>
            <a:r>
              <a:rPr lang="de-DE" dirty="0" err="1"/>
              <a:t>Schura</a:t>
            </a:r>
            <a:endParaRPr lang="de-DE" dirty="0"/>
          </a:p>
        </p:txBody>
      </p:sp>
      <p:sp>
        <p:nvSpPr>
          <p:cNvPr id="3" name="Foliennummernplatzhalter 2"/>
          <p:cNvSpPr>
            <a:spLocks noGrp="1"/>
          </p:cNvSpPr>
          <p:nvPr>
            <p:ph type="sldNum" sz="quarter" idx="12"/>
          </p:nvPr>
        </p:nvSpPr>
        <p:spPr/>
        <p:txBody>
          <a:bodyPr/>
          <a:lstStyle/>
          <a:p>
            <a:fld id="{A0A23AAE-2043-6342-8BBD-4D56D52B576C}" type="slidenum">
              <a:rPr lang="de-DE" smtClean="0"/>
              <a:pPr/>
              <a:t>11</a:t>
            </a:fld>
            <a:endParaRPr lang="de-DE" dirty="0"/>
          </a:p>
        </p:txBody>
      </p:sp>
      <p:sp>
        <p:nvSpPr>
          <p:cNvPr id="4" name="Textplatzhalter 3"/>
          <p:cNvSpPr>
            <a:spLocks noGrp="1"/>
          </p:cNvSpPr>
          <p:nvPr>
            <p:ph type="body" idx="1"/>
          </p:nvPr>
        </p:nvSpPr>
        <p:spPr>
          <a:xfrm>
            <a:off x="1100857" y="2949934"/>
            <a:ext cx="5557736" cy="6430040"/>
          </a:xfrm>
        </p:spPr>
        <p:txBody>
          <a:bodyPr/>
          <a:lstStyle/>
          <a:p>
            <a:br>
              <a:rPr lang="de-DE" dirty="0"/>
            </a:br>
            <a:r>
              <a:rPr lang="de-DE" dirty="0"/>
              <a:t>Im Rahmen des Projektes Kulturstrolche kann die </a:t>
            </a:r>
            <a:r>
              <a:rPr lang="de-DE" dirty="0" err="1"/>
              <a:t>Schura</a:t>
            </a:r>
            <a:r>
              <a:rPr lang="de-DE" dirty="0"/>
              <a:t> Paderborn ein ganz besonderes Angebot machen. Sie umfasst die Bereiche Literatur, Kunst und Geschichte. Im Mittelpunkt steht das heilige Buch der Muslime, der Koran. Für die neugierigen Entdeckerfreuende hat der Koran einige Besonderheiten zu bieten.</a:t>
            </a:r>
          </a:p>
          <a:p>
            <a:r>
              <a:rPr lang="de-DE" dirty="0"/>
              <a:t>Zunächst ist der Koran mit arabischen Buchstaben, in arabischer Sprache geschrieben. Die Kinder sind sehr erstaunt, wenn sie andere Buchstaben als die lateinischen sehen. Die arabischen Buchstaben und Texte sind kurvig-fließend, ästhetisch-exotisch und kunstvoll zugleich. Besonders in Moscheen gehören die Kaligrafien, also die Schönschreibkunst, zu den wenigen Elementen, um eine Moschee zu „schmücken“. Die Suren und Verse findet man besonders häufig an den Wänden der Gotteshäuser. Diese Kaligrafien fallen den Kindern als erstes auf, da Bilder und Skulpturen in Moscheen nicht vorzufinden sind.</a:t>
            </a:r>
          </a:p>
          <a:p>
            <a:r>
              <a:rPr lang="de-DE" dirty="0"/>
              <a:t>So haben die Kulturstrolche auch die Möglichkeit, das Buch mit ungewohnten Buchstaben in die Hand zu nehmen und darin zu blättern. Auf der anderen Seite ist das Rezitieren des Korans melodisch-musikalisch, so dass eine weitere Dimension des Erlebnisses hinzukommt. Genauso wie die Kaligrafie, gibt es die Rezitier-Kunst, die von ausgebildeten Koran-Rezitatoren, sog. </a:t>
            </a:r>
            <a:r>
              <a:rPr lang="de-DE" dirty="0" err="1"/>
              <a:t>Qari</a:t>
            </a:r>
            <a:r>
              <a:rPr lang="de-DE" dirty="0"/>
              <a:t>, vorgetragen werden.</a:t>
            </a:r>
          </a:p>
          <a:p>
            <a:r>
              <a:rPr lang="de-DE" dirty="0"/>
              <a:t>So bekommen die Kulturstrolche auch ein Hörerlebnis der besonderen Art. Die Atmosphäre einer Moschee ist der ideale Rahmen für diese Vorstellung.</a:t>
            </a:r>
          </a:p>
          <a:p>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1,5 Stunden </a:t>
            </a:r>
          </a:p>
          <a:p>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Islamische Begegnungsstätte </a:t>
            </a:r>
            <a:r>
              <a:rPr lang="de-DE" dirty="0" err="1">
                <a:solidFill>
                  <a:prstClr val="black"/>
                </a:solidFill>
              </a:rPr>
              <a:t>Arrahma</a:t>
            </a:r>
            <a:r>
              <a:rPr lang="de-DE" dirty="0">
                <a:solidFill>
                  <a:prstClr val="black"/>
                </a:solidFill>
              </a:rPr>
              <a:t> Paderborn e.V.</a:t>
            </a:r>
            <a:br>
              <a:rPr lang="de-DE" dirty="0">
                <a:solidFill>
                  <a:prstClr val="black"/>
                </a:solidFill>
              </a:rPr>
            </a:br>
            <a:r>
              <a:rPr lang="de-DE" dirty="0">
                <a:solidFill>
                  <a:prstClr val="black"/>
                </a:solidFill>
              </a:rPr>
              <a:t>		Salierstraße 14</a:t>
            </a:r>
            <a:br>
              <a:rPr lang="de-DE" dirty="0">
                <a:solidFill>
                  <a:prstClr val="black"/>
                </a:solidFill>
              </a:rPr>
            </a:br>
            <a:r>
              <a:rPr lang="de-DE" dirty="0">
                <a:solidFill>
                  <a:prstClr val="black"/>
                </a:solidFill>
              </a:rPr>
              <a:t>		33102 Paderborn</a:t>
            </a:r>
            <a:br>
              <a:rPr lang="de-DE" dirty="0">
                <a:solidFill>
                  <a:prstClr val="black"/>
                </a:solidFill>
              </a:rPr>
            </a:br>
            <a:r>
              <a:rPr lang="de-DE" b="1" dirty="0">
                <a:solidFill>
                  <a:prstClr val="black"/>
                </a:solidFill>
              </a:rPr>
              <a:t>Ansprechpartner: </a:t>
            </a:r>
            <a:r>
              <a:rPr lang="de-DE" dirty="0">
                <a:solidFill>
                  <a:prstClr val="black"/>
                </a:solidFill>
              </a:rPr>
              <a:t>	Emin Özel</a:t>
            </a:r>
            <a:r>
              <a:rPr lang="de-DE" b="1" dirty="0">
                <a:solidFill>
                  <a:prstClr val="black"/>
                </a:solidFill>
              </a:rPr>
              <a:t>	</a:t>
            </a:r>
            <a:br>
              <a:rPr lang="de-DE" b="1" dirty="0">
                <a:solidFill>
                  <a:prstClr val="black"/>
                </a:solidFill>
              </a:rPr>
            </a:br>
            <a:r>
              <a:rPr lang="de-DE" b="1" dirty="0">
                <a:solidFill>
                  <a:prstClr val="black"/>
                </a:solidFill>
              </a:rPr>
              <a:t>		</a:t>
            </a:r>
            <a:r>
              <a:rPr lang="de-DE" dirty="0">
                <a:solidFill>
                  <a:prstClr val="black"/>
                </a:solidFill>
              </a:rPr>
              <a:t>05251 /166313</a:t>
            </a:r>
            <a:br>
              <a:rPr lang="de-DE" dirty="0">
                <a:solidFill>
                  <a:prstClr val="black"/>
                </a:solidFill>
              </a:rPr>
            </a:br>
            <a:r>
              <a:rPr lang="de-DE" dirty="0">
                <a:solidFill>
                  <a:prstClr val="black"/>
                </a:solidFill>
              </a:rPr>
              <a:t>		</a:t>
            </a:r>
            <a:r>
              <a:rPr lang="de-DE" dirty="0"/>
              <a:t>emin@oezel.de</a:t>
            </a:r>
          </a:p>
        </p:txBody>
      </p:sp>
      <p:sp>
        <p:nvSpPr>
          <p:cNvPr id="5" name="Textplatzhalter 4"/>
          <p:cNvSpPr>
            <a:spLocks noGrp="1"/>
          </p:cNvSpPr>
          <p:nvPr>
            <p:ph type="body" sz="quarter" idx="13"/>
          </p:nvPr>
        </p:nvSpPr>
        <p:spPr/>
        <p:txBody>
          <a:bodyPr/>
          <a:lstStyle/>
          <a:p>
            <a:r>
              <a:rPr lang="de-DE" dirty="0"/>
              <a:t>3</a:t>
            </a:r>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8443" y="8633636"/>
            <a:ext cx="2012278" cy="939063"/>
          </a:xfrm>
          <a:prstGeom prst="rect">
            <a:avLst/>
          </a:prstGeom>
        </p:spPr>
      </p:pic>
    </p:spTree>
    <p:extLst>
      <p:ext uri="{BB962C8B-B14F-4D97-AF65-F5344CB8AC3E}">
        <p14:creationId xmlns:p14="http://schemas.microsoft.com/office/powerpoint/2010/main" val="2420808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60741" y="2292568"/>
            <a:ext cx="3313515" cy="322230"/>
          </a:xfrm>
        </p:spPr>
        <p:txBody>
          <a:bodyPr/>
          <a:lstStyle/>
          <a:p>
            <a:r>
              <a:rPr lang="de-DE" dirty="0"/>
              <a:t>Die Synagoge</a:t>
            </a:r>
          </a:p>
        </p:txBody>
      </p:sp>
      <p:sp>
        <p:nvSpPr>
          <p:cNvPr id="3" name="Foliennummernplatzhalter 2"/>
          <p:cNvSpPr>
            <a:spLocks noGrp="1"/>
          </p:cNvSpPr>
          <p:nvPr>
            <p:ph type="sldNum" sz="quarter" idx="12"/>
          </p:nvPr>
        </p:nvSpPr>
        <p:spPr/>
        <p:txBody>
          <a:bodyPr/>
          <a:lstStyle/>
          <a:p>
            <a:fld id="{A0A23AAE-2043-6342-8BBD-4D56D52B576C}" type="slidenum">
              <a:rPr lang="de-DE" smtClean="0"/>
              <a:pPr/>
              <a:t>12</a:t>
            </a:fld>
            <a:endParaRPr lang="de-DE" dirty="0"/>
          </a:p>
        </p:txBody>
      </p:sp>
      <p:sp>
        <p:nvSpPr>
          <p:cNvPr id="4" name="Textplatzhalter 3"/>
          <p:cNvSpPr>
            <a:spLocks noGrp="1"/>
          </p:cNvSpPr>
          <p:nvPr>
            <p:ph type="body" idx="1"/>
          </p:nvPr>
        </p:nvSpPr>
        <p:spPr>
          <a:xfrm>
            <a:off x="1100857" y="2949934"/>
            <a:ext cx="5557736" cy="6430040"/>
          </a:xfrm>
        </p:spPr>
        <p:txBody>
          <a:bodyPr/>
          <a:lstStyle/>
          <a:p>
            <a:br>
              <a:rPr lang="de-DE" dirty="0"/>
            </a:br>
            <a:r>
              <a:rPr lang="de-DE" dirty="0"/>
              <a:t>Die jüdische Gemeinde Paderborn hat sich 1953 wiedergegründet und ist die kleinste Gemeinde Westfalens. Im November 1959 konnte dann auch eine neue Synagoge an der </a:t>
            </a:r>
            <a:r>
              <a:rPr lang="de-DE" dirty="0" err="1"/>
              <a:t>Pipinstraße</a:t>
            </a:r>
            <a:r>
              <a:rPr lang="de-DE" dirty="0"/>
              <a:t> bezogen werden, die seitdem als Versammlungs- und Gebetsort dient.                                                                         </a:t>
            </a:r>
          </a:p>
          <a:p>
            <a:endParaRPr lang="de-DE" dirty="0"/>
          </a:p>
          <a:p>
            <a:r>
              <a:rPr lang="de-DE" dirty="0"/>
              <a:t>Die Kinder haben die Gelegenheit, den Synagogenraum kennenzulernen und diese Kirche wahrzunehmen. Sie sehen religiöse Gegenstände, Buchstaben, hören Klänge der hebräischen Sprache. </a:t>
            </a:r>
          </a:p>
          <a:p>
            <a:r>
              <a:rPr lang="de-DE" dirty="0"/>
              <a:t>Die Kinder dürfen sich im Schreiben von hebräischen Buchstaben versuchen und/oder ein hebräisches Lied lernen.</a:t>
            </a:r>
          </a:p>
          <a:p>
            <a:endParaRPr lang="de-DE" dirty="0"/>
          </a:p>
          <a:p>
            <a:endParaRPr lang="de-DE" dirty="0"/>
          </a:p>
          <a:p>
            <a:br>
              <a:rPr lang="de-DE" dirty="0"/>
            </a:br>
            <a:r>
              <a:rPr lang="de-DE" b="1" dirty="0">
                <a:solidFill>
                  <a:prstClr val="black"/>
                </a:solidFill>
              </a:rPr>
              <a:t>Zielgruppe: 		3</a:t>
            </a:r>
            <a:r>
              <a:rPr lang="de-DE" dirty="0">
                <a:solidFill>
                  <a:prstClr val="black"/>
                </a:solidFill>
              </a:rPr>
              <a:t>.- 4.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1,5 Stunden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Synagoge</a:t>
            </a:r>
            <a:br>
              <a:rPr lang="de-DE" dirty="0">
                <a:solidFill>
                  <a:prstClr val="black"/>
                </a:solidFill>
              </a:rPr>
            </a:br>
            <a:r>
              <a:rPr lang="de-DE" dirty="0">
                <a:solidFill>
                  <a:prstClr val="black"/>
                </a:solidFill>
              </a:rPr>
              <a:t>		</a:t>
            </a:r>
            <a:r>
              <a:rPr lang="de-DE" dirty="0" err="1">
                <a:solidFill>
                  <a:prstClr val="black"/>
                </a:solidFill>
              </a:rPr>
              <a:t>Pipinstr</a:t>
            </a:r>
            <a:r>
              <a:rPr lang="de-DE" dirty="0">
                <a:solidFill>
                  <a:prstClr val="black"/>
                </a:solidFill>
              </a:rPr>
              <a:t>. </a:t>
            </a:r>
            <a:r>
              <a:rPr lang="de-DE">
                <a:solidFill>
                  <a:prstClr val="black"/>
                </a:solidFill>
              </a:rPr>
              <a:t>32</a:t>
            </a:r>
            <a:br>
              <a:rPr lang="de-DE" dirty="0">
                <a:solidFill>
                  <a:prstClr val="black"/>
                </a:solidFill>
              </a:rPr>
            </a:br>
            <a:r>
              <a:rPr lang="de-DE" dirty="0">
                <a:solidFill>
                  <a:prstClr val="black"/>
                </a:solidFill>
              </a:rPr>
              <a:t>		33098  Paderborn</a:t>
            </a:r>
            <a:br>
              <a:rPr lang="de-DE" dirty="0">
                <a:solidFill>
                  <a:prstClr val="black"/>
                </a:solidFill>
              </a:rPr>
            </a:br>
            <a:r>
              <a:rPr lang="de-DE" b="1" dirty="0">
                <a:solidFill>
                  <a:prstClr val="black"/>
                </a:solidFill>
              </a:rPr>
              <a:t>Ansprechpartnerin: </a:t>
            </a:r>
            <a:r>
              <a:rPr lang="de-DE" dirty="0">
                <a:solidFill>
                  <a:prstClr val="black"/>
                </a:solidFill>
              </a:rPr>
              <a:t>	</a:t>
            </a:r>
            <a:r>
              <a:rPr lang="de-DE" dirty="0"/>
              <a:t>Monika Schrader-</a:t>
            </a:r>
            <a:r>
              <a:rPr lang="de-DE" dirty="0" err="1"/>
              <a:t>Bewermeier</a:t>
            </a:r>
            <a:br>
              <a:rPr lang="de-DE" dirty="0"/>
            </a:br>
            <a:r>
              <a:rPr lang="de-DE" b="1" dirty="0">
                <a:solidFill>
                  <a:prstClr val="black"/>
                </a:solidFill>
              </a:rPr>
              <a:t>		</a:t>
            </a:r>
            <a:r>
              <a:rPr lang="de-DE" dirty="0">
                <a:solidFill>
                  <a:prstClr val="black"/>
                </a:solidFill>
              </a:rPr>
              <a:t>05251 /</a:t>
            </a:r>
            <a:r>
              <a:rPr lang="de-DE" dirty="0"/>
              <a:t> 64251</a:t>
            </a:r>
            <a:br>
              <a:rPr lang="de-DE" dirty="0">
                <a:solidFill>
                  <a:prstClr val="black"/>
                </a:solidFill>
              </a:rPr>
            </a:br>
            <a:r>
              <a:rPr lang="de-DE" dirty="0">
                <a:solidFill>
                  <a:prstClr val="black"/>
                </a:solidFill>
              </a:rPr>
              <a:t>		schrader.bewermeier@gmx.de</a:t>
            </a:r>
            <a:endParaRPr lang="de-DE" dirty="0"/>
          </a:p>
        </p:txBody>
      </p:sp>
      <p:sp>
        <p:nvSpPr>
          <p:cNvPr id="5" name="Textplatzhalter 4"/>
          <p:cNvSpPr>
            <a:spLocks noGrp="1"/>
          </p:cNvSpPr>
          <p:nvPr>
            <p:ph type="body" sz="quarter" idx="13"/>
          </p:nvPr>
        </p:nvSpPr>
        <p:spPr/>
        <p:txBody>
          <a:bodyPr/>
          <a:lstStyle/>
          <a:p>
            <a:r>
              <a:rPr lang="de-DE" dirty="0"/>
              <a:t>3</a:t>
            </a:r>
          </a:p>
        </p:txBody>
      </p:sp>
    </p:spTree>
    <p:extLst>
      <p:ext uri="{BB962C8B-B14F-4D97-AF65-F5344CB8AC3E}">
        <p14:creationId xmlns:p14="http://schemas.microsoft.com/office/powerpoint/2010/main" val="52202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1DEC82C-F033-4344-83CF-47D8DAF22826}"/>
              </a:ext>
            </a:extLst>
          </p:cNvPr>
          <p:cNvSpPr>
            <a:spLocks noGrp="1"/>
          </p:cNvSpPr>
          <p:nvPr>
            <p:ph type="sldNum" sz="quarter" idx="12"/>
          </p:nvPr>
        </p:nvSpPr>
        <p:spPr/>
        <p:txBody>
          <a:bodyPr/>
          <a:lstStyle/>
          <a:p>
            <a:fld id="{A0A23AAE-2043-6342-8BBD-4D56D52B576C}" type="slidenum">
              <a:rPr lang="de-DE" smtClean="0"/>
              <a:pPr/>
              <a:t>13</a:t>
            </a:fld>
            <a:endParaRPr lang="de-DE" dirty="0"/>
          </a:p>
        </p:txBody>
      </p:sp>
      <p:sp>
        <p:nvSpPr>
          <p:cNvPr id="3" name="Textplatzhalter 2">
            <a:extLst>
              <a:ext uri="{FF2B5EF4-FFF2-40B4-BE49-F238E27FC236}">
                <a16:creationId xmlns:a16="http://schemas.microsoft.com/office/drawing/2014/main" id="{F8F4948D-EA46-2D46-98CA-5D69C8F1739D}"/>
              </a:ext>
            </a:extLst>
          </p:cNvPr>
          <p:cNvSpPr>
            <a:spLocks noGrp="1"/>
          </p:cNvSpPr>
          <p:nvPr>
            <p:ph type="body" idx="1"/>
          </p:nvPr>
        </p:nvSpPr>
        <p:spPr>
          <a:xfrm>
            <a:off x="779749" y="2918129"/>
            <a:ext cx="5399675" cy="6575728"/>
          </a:xfrm>
        </p:spPr>
        <p:txBody>
          <a:bodyPr/>
          <a:lstStyle/>
          <a:p>
            <a:r>
              <a:rPr lang="de-DE" dirty="0"/>
              <a:t>Kunst aus über 1000 Jahren gibt es im Diözesanmuseum zu entdecken!</a:t>
            </a:r>
          </a:p>
          <a:p>
            <a:r>
              <a:rPr lang="de-DE" dirty="0"/>
              <a:t>Skulpturen aus Holz oder Stein, große Gemälde, verzierte Stoffe, bemalte Buchseiten und glänzende Goldschmiedekunst – die Sammlung des Museums ist unglaublich vielfältig und lädt zu ausgiebigen Entdeckungstouren ein.</a:t>
            </a:r>
          </a:p>
          <a:p>
            <a:r>
              <a:rPr lang="de-DE" dirty="0"/>
              <a:t>Hier treffen die Schüler*innen auf große und kleine Engel, Drachen und andere Fabelwesen. Auch der Begegnung mit Königen, Kaiserinnen, Heiligen und anderen Held*innen steht nichts im Wege. Die jahrhundertealten Kunstwerke haben viel erlebt und können spannende Geschichten erzählen.</a:t>
            </a:r>
          </a:p>
          <a:p>
            <a:r>
              <a:rPr lang="de-DE" dirty="0"/>
              <a:t>Ein Highlight des Museums verbirgt sich im mittelalterlichen Gewölbekeller: Der Domschatz. Er beherbergt goldene Kelche, kleine Altäre, mit Edelsteinen besetzte Buchdeckel und natürlich den Schrein des Heiligen </a:t>
            </a:r>
            <a:r>
              <a:rPr lang="de-DE" dirty="0" err="1"/>
              <a:t>Liborius</a:t>
            </a:r>
            <a:r>
              <a:rPr lang="de-DE" dirty="0"/>
              <a:t>, der hier aus nächster Nähe betrachtet werden kann. Aber wer war eigentlich der Heilige </a:t>
            </a:r>
            <a:r>
              <a:rPr lang="de-DE" dirty="0" err="1"/>
              <a:t>Liborius</a:t>
            </a:r>
            <a:r>
              <a:rPr lang="de-DE" dirty="0"/>
              <a:t>? Warum feiern wir </a:t>
            </a:r>
            <a:r>
              <a:rPr lang="de-DE" dirty="0" err="1"/>
              <a:t>Libori</a:t>
            </a:r>
            <a:r>
              <a:rPr lang="de-DE" dirty="0"/>
              <a:t>? Und welche Rolle spielt dabei der goldene Schrein? Diesen für die Paderborner Stadt- und Kirchengeschichte wichtigen Fragen gehen die Schüler*innen gemeinsam nach.</a:t>
            </a:r>
          </a:p>
          <a:p>
            <a:r>
              <a:rPr lang="de-DE" dirty="0"/>
              <a:t>Das Museum zeigt zudem regelmäßig große und kleine Ausstellungen zu Themen aus Kunst und Kultur. Auch zeitgenössische Kunst wird immer wieder in unterschiedlichen Zusammenhängen präsentiert.</a:t>
            </a:r>
          </a:p>
          <a:p>
            <a:r>
              <a:rPr lang="de-DE" dirty="0"/>
              <a:t>Ob Ausstellung oder Sammlungspräsentation – der Fokus der Museumspädagogik liegt stets auf dem gemeinschaftlichen und individuellen Erkunden des Erlebnisraums „Museum“ mit seinen faszinierenden Objekten sowie auf der praktisch, kreativen Arbeit der Schüler*innen.</a:t>
            </a:r>
          </a:p>
          <a:p>
            <a:br>
              <a:rPr lang="de-DE" dirty="0"/>
            </a:br>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2 x 2 Stunden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Erzbischöfliches Diözesanmuseum Paderborn				Markt 17, 33098 Paderborn</a:t>
            </a:r>
            <a:br>
              <a:rPr lang="de-DE" dirty="0">
                <a:solidFill>
                  <a:prstClr val="black"/>
                </a:solidFill>
              </a:rPr>
            </a:br>
            <a:r>
              <a:rPr lang="de-DE" b="1" dirty="0">
                <a:solidFill>
                  <a:prstClr val="black"/>
                </a:solidFill>
              </a:rPr>
              <a:t>Ansprechpartnerin: </a:t>
            </a:r>
            <a:r>
              <a:rPr lang="de-DE" dirty="0">
                <a:solidFill>
                  <a:prstClr val="black"/>
                </a:solidFill>
              </a:rPr>
              <a:t>	Frau </a:t>
            </a:r>
            <a:r>
              <a:rPr lang="de-DE" dirty="0" err="1">
                <a:solidFill>
                  <a:prstClr val="black"/>
                </a:solidFill>
              </a:rPr>
              <a:t>Schwemke</a:t>
            </a:r>
            <a:br>
              <a:rPr lang="de-DE" b="1" dirty="0">
                <a:solidFill>
                  <a:prstClr val="black"/>
                </a:solidFill>
              </a:rPr>
            </a:br>
            <a:r>
              <a:rPr lang="de-DE" b="1" dirty="0">
                <a:solidFill>
                  <a:prstClr val="black"/>
                </a:solidFill>
              </a:rPr>
              <a:t>		</a:t>
            </a:r>
            <a:r>
              <a:rPr lang="de-DE" dirty="0">
                <a:solidFill>
                  <a:prstClr val="black"/>
                </a:solidFill>
              </a:rPr>
              <a:t> 05251-125-1585</a:t>
            </a:r>
            <a:br>
              <a:rPr lang="de-DE" dirty="0">
                <a:solidFill>
                  <a:prstClr val="black"/>
                </a:solidFill>
              </a:rPr>
            </a:br>
            <a:r>
              <a:rPr lang="de-DE" dirty="0">
                <a:solidFill>
                  <a:prstClr val="black"/>
                </a:solidFill>
              </a:rPr>
              <a:t>		</a:t>
            </a:r>
            <a:r>
              <a:rPr lang="de-DE" dirty="0">
                <a:solidFill>
                  <a:prstClr val="black"/>
                </a:solidFill>
                <a:hlinkClick r:id="rId2"/>
              </a:rPr>
              <a:t>britta.schwemke@erzbistum-paderborn.de</a:t>
            </a:r>
            <a:br>
              <a:rPr lang="de-DE" dirty="0">
                <a:solidFill>
                  <a:prstClr val="black"/>
                </a:solidFill>
              </a:rPr>
            </a:br>
            <a:r>
              <a:rPr lang="de-DE" dirty="0">
                <a:solidFill>
                  <a:prstClr val="black"/>
                </a:solidFill>
              </a:rPr>
              <a:t>		</a:t>
            </a:r>
          </a:p>
        </p:txBody>
      </p:sp>
      <p:sp>
        <p:nvSpPr>
          <p:cNvPr id="4" name="Titel 3">
            <a:extLst>
              <a:ext uri="{FF2B5EF4-FFF2-40B4-BE49-F238E27FC236}">
                <a16:creationId xmlns:a16="http://schemas.microsoft.com/office/drawing/2014/main" id="{AFB68386-7655-A543-AFB9-D79C48D9176D}"/>
              </a:ext>
            </a:extLst>
          </p:cNvPr>
          <p:cNvSpPr>
            <a:spLocks noGrp="1"/>
          </p:cNvSpPr>
          <p:nvPr>
            <p:ph type="title"/>
          </p:nvPr>
        </p:nvSpPr>
        <p:spPr>
          <a:xfrm>
            <a:off x="1217393" y="2210805"/>
            <a:ext cx="3620078" cy="322230"/>
          </a:xfrm>
        </p:spPr>
        <p:txBody>
          <a:bodyPr/>
          <a:lstStyle/>
          <a:p>
            <a:r>
              <a:rPr lang="de-DE" dirty="0"/>
              <a:t>Das Erzbischöfliche Diözesanmuseum </a:t>
            </a:r>
          </a:p>
        </p:txBody>
      </p:sp>
      <p:sp>
        <p:nvSpPr>
          <p:cNvPr id="5" name="Textplatzhalter 4">
            <a:extLst>
              <a:ext uri="{FF2B5EF4-FFF2-40B4-BE49-F238E27FC236}">
                <a16:creationId xmlns:a16="http://schemas.microsoft.com/office/drawing/2014/main" id="{E5A24453-D7AF-C748-BD7D-A476DEA6574F}"/>
              </a:ext>
            </a:extLst>
          </p:cNvPr>
          <p:cNvSpPr>
            <a:spLocks noGrp="1"/>
          </p:cNvSpPr>
          <p:nvPr>
            <p:ph type="body" sz="quarter" idx="13"/>
          </p:nvPr>
        </p:nvSpPr>
        <p:spPr>
          <a:xfrm>
            <a:off x="868643" y="2221185"/>
            <a:ext cx="348750" cy="324000"/>
          </a:xfrm>
        </p:spPr>
        <p:txBody>
          <a:bodyPr/>
          <a:lstStyle/>
          <a:p>
            <a:r>
              <a:rPr lang="de-DE" dirty="0"/>
              <a:t>5 </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923" y="8599886"/>
            <a:ext cx="1502798" cy="1009881"/>
          </a:xfrm>
          <a:prstGeom prst="rect">
            <a:avLst/>
          </a:prstGeom>
        </p:spPr>
      </p:pic>
    </p:spTree>
    <p:extLst>
      <p:ext uri="{BB962C8B-B14F-4D97-AF65-F5344CB8AC3E}">
        <p14:creationId xmlns:p14="http://schemas.microsoft.com/office/powerpoint/2010/main" val="3100533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14</a:t>
            </a:fld>
            <a:endParaRPr lang="de-DE" dirty="0"/>
          </a:p>
        </p:txBody>
      </p:sp>
      <p:sp>
        <p:nvSpPr>
          <p:cNvPr id="3" name="Textplatzhalter 2"/>
          <p:cNvSpPr>
            <a:spLocks noGrp="1"/>
          </p:cNvSpPr>
          <p:nvPr>
            <p:ph type="body" idx="1"/>
          </p:nvPr>
        </p:nvSpPr>
        <p:spPr>
          <a:xfrm>
            <a:off x="1080000" y="2889956"/>
            <a:ext cx="5399675" cy="6711244"/>
          </a:xfrm>
        </p:spPr>
        <p:txBody>
          <a:bodyPr/>
          <a:lstStyle/>
          <a:p>
            <a:r>
              <a:rPr lang="de-DE" dirty="0"/>
              <a:t>Karl der Große erbaute 776/777 an den Quellen der </a:t>
            </a:r>
            <a:r>
              <a:rPr lang="de-DE" dirty="0" err="1"/>
              <a:t>Pader</a:t>
            </a:r>
            <a:r>
              <a:rPr lang="de-DE" dirty="0"/>
              <a:t> einen repräsentativen und befestigten Palast als zentralen Ort für die neu unterworfene und zu christianisierende Region Westfalen. Seit der karolingischen Zeit waren Könige reisende Herrscher ohne feste Residenz. Die Pfalzen (lateinisch </a:t>
            </a:r>
            <a:r>
              <a:rPr lang="de-DE" dirty="0" err="1"/>
              <a:t>palatium</a:t>
            </a:r>
            <a:r>
              <a:rPr lang="de-DE" dirty="0"/>
              <a:t>: Palast) waren sichtbare Zeichen königlicher Herrschaft. Der großzügige Neubau der Kaiserpfalz im 11. Jahrhundert war so gut erhalten, dass ein Wiederaufbau unter Einbeziehung der historischen Bausubstanz möglich war. In dem historischen Gebäude befindet sich seit 1978 das Museum in der Kaiserpfalz als Teil der LWL-Archäologie für Westfalen. Gezeigt werden einzigartige Funde aus Paderborn und Westfalen des 6. bis 12. Jahrhunderts. </a:t>
            </a:r>
            <a:br>
              <a:rPr lang="de-DE" dirty="0"/>
            </a:br>
            <a:br>
              <a:rPr lang="de-DE" dirty="0"/>
            </a:br>
            <a:r>
              <a:rPr lang="de-DE" dirty="0"/>
              <a:t>Woher kommen eigentlich die Ausstellungsstücke in einem Museum? Wie entsteht eine Ausstellung? Was machen Archäologen? Diesen und vielen anderen Fragen können Schülerinnen und Schüler der Paderborner Grundschulen in den Klassen 3 und 4 im Museum in der Kaiserpfalz und in der Stadtarchäologie Paderborn nachgehen.</a:t>
            </a:r>
          </a:p>
          <a:p>
            <a:r>
              <a:rPr lang="de-DE" dirty="0"/>
              <a:t>An drei Terminen tauchen die Kulturstrolche für jeweils zwei Stunden in die Arbeitswelt der Archäologen und Museumsmitarbeiter ein. Von der Bergung bis zur Aufbereitung der Funde führen die Schüler sämtliche erforderliche Arbeitsschritte selbst durch und lernen dabei alles über die originären Museumsaufgaben Sammeln, Bewahren, Forschen und Erklären.</a:t>
            </a:r>
            <a:br>
              <a:rPr lang="de-DE" dirty="0"/>
            </a:br>
            <a:br>
              <a:rPr lang="de-DE" dirty="0"/>
            </a:br>
            <a:br>
              <a:rPr lang="de-DE" dirty="0"/>
            </a:br>
            <a:r>
              <a:rPr lang="de-DE" b="1" dirty="0">
                <a:solidFill>
                  <a:prstClr val="black"/>
                </a:solidFill>
              </a:rPr>
              <a:t>Zielgruppe: 		</a:t>
            </a:r>
            <a:r>
              <a:rPr lang="de-DE" dirty="0">
                <a:solidFill>
                  <a:prstClr val="black"/>
                </a:solidFill>
              </a:rPr>
              <a:t>3.- 4.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2 Stunden</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Museum in der Kaiserpfalz</a:t>
            </a:r>
            <a:br>
              <a:rPr lang="de-DE" dirty="0">
                <a:solidFill>
                  <a:prstClr val="black"/>
                </a:solidFill>
              </a:rPr>
            </a:br>
            <a:r>
              <a:rPr lang="de-DE" dirty="0">
                <a:solidFill>
                  <a:prstClr val="black"/>
                </a:solidFill>
              </a:rPr>
              <a:t>		Am </a:t>
            </a:r>
            <a:r>
              <a:rPr lang="de-DE" dirty="0" err="1">
                <a:solidFill>
                  <a:prstClr val="black"/>
                </a:solidFill>
              </a:rPr>
              <a:t>Ikenberg</a:t>
            </a:r>
            <a:r>
              <a:rPr lang="de-DE" dirty="0">
                <a:solidFill>
                  <a:prstClr val="black"/>
                </a:solidFill>
              </a:rPr>
              <a:t>, 33098 Paderborn</a:t>
            </a:r>
            <a:br>
              <a:rPr lang="de-DE" dirty="0">
                <a:solidFill>
                  <a:prstClr val="black"/>
                </a:solidFill>
              </a:rPr>
            </a:br>
            <a:r>
              <a:rPr lang="de-DE" b="1" dirty="0">
                <a:solidFill>
                  <a:prstClr val="black"/>
                </a:solidFill>
              </a:rPr>
              <a:t>Ansprechpartnerin: </a:t>
            </a:r>
            <a:r>
              <a:rPr lang="de-DE" dirty="0">
                <a:solidFill>
                  <a:prstClr val="black"/>
                </a:solidFill>
              </a:rPr>
              <a:t>	Christiane </a:t>
            </a:r>
            <a:r>
              <a:rPr lang="de-DE" dirty="0" err="1">
                <a:solidFill>
                  <a:prstClr val="black"/>
                </a:solidFill>
              </a:rPr>
              <a:t>Wabinski</a:t>
            </a:r>
            <a:br>
              <a:rPr lang="de-DE" dirty="0">
                <a:solidFill>
                  <a:prstClr val="black"/>
                </a:solidFill>
              </a:rPr>
            </a:br>
            <a:r>
              <a:rPr lang="de-DE" dirty="0">
                <a:solidFill>
                  <a:prstClr val="black"/>
                </a:solidFill>
              </a:rPr>
              <a:t>		05251/1051-14</a:t>
            </a:r>
            <a:br>
              <a:rPr lang="de-DE" dirty="0">
                <a:solidFill>
                  <a:prstClr val="black"/>
                </a:solidFill>
              </a:rPr>
            </a:br>
            <a:r>
              <a:rPr lang="de-DE" dirty="0">
                <a:solidFill>
                  <a:prstClr val="black"/>
                </a:solidFill>
              </a:rPr>
              <a:t>		</a:t>
            </a:r>
            <a:r>
              <a:rPr lang="de-DE" u="sng" dirty="0">
                <a:hlinkClick r:id="rId2"/>
              </a:rPr>
              <a:t>christiane.wabinski@lwl.org</a:t>
            </a:r>
            <a:endParaRPr lang="de-DE" dirty="0"/>
          </a:p>
          <a:p>
            <a:endParaRPr lang="de-DE" dirty="0">
              <a:solidFill>
                <a:prstClr val="black"/>
              </a:solidFill>
            </a:endParaRPr>
          </a:p>
          <a:p>
            <a:pPr lvl="0"/>
            <a:endParaRPr lang="de-DE" dirty="0">
              <a:solidFill>
                <a:prstClr val="black"/>
              </a:solidFill>
            </a:endParaRPr>
          </a:p>
          <a:p>
            <a:br>
              <a:rPr lang="de-DE" dirty="0"/>
            </a:br>
            <a:endParaRPr lang="de-DE" dirty="0"/>
          </a:p>
          <a:p>
            <a:endParaRPr lang="de-DE" dirty="0"/>
          </a:p>
          <a:p>
            <a:endParaRPr lang="de-DE" dirty="0"/>
          </a:p>
        </p:txBody>
      </p:sp>
      <p:sp>
        <p:nvSpPr>
          <p:cNvPr id="4" name="Titel 3"/>
          <p:cNvSpPr>
            <a:spLocks noGrp="1"/>
          </p:cNvSpPr>
          <p:nvPr>
            <p:ph type="title"/>
          </p:nvPr>
        </p:nvSpPr>
        <p:spPr/>
        <p:txBody>
          <a:bodyPr/>
          <a:lstStyle/>
          <a:p>
            <a:r>
              <a:rPr lang="de-DE" dirty="0"/>
              <a:t>Die Kaiserpfalz</a:t>
            </a:r>
          </a:p>
        </p:txBody>
      </p:sp>
      <p:sp>
        <p:nvSpPr>
          <p:cNvPr id="5" name="Textplatzhalter 4"/>
          <p:cNvSpPr>
            <a:spLocks noGrp="1"/>
          </p:cNvSpPr>
          <p:nvPr>
            <p:ph type="body" sz="quarter" idx="13"/>
          </p:nvPr>
        </p:nvSpPr>
        <p:spPr/>
        <p:txBody>
          <a:bodyPr/>
          <a:lstStyle/>
          <a:p>
            <a:r>
              <a:rPr lang="de-DE" dirty="0"/>
              <a:t>6</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9747" y="8332562"/>
            <a:ext cx="2303446" cy="1432863"/>
          </a:xfrm>
          <a:prstGeom prst="rect">
            <a:avLst/>
          </a:prstGeom>
        </p:spPr>
      </p:pic>
    </p:spTree>
    <p:extLst>
      <p:ext uri="{BB962C8B-B14F-4D97-AF65-F5344CB8AC3E}">
        <p14:creationId xmlns:p14="http://schemas.microsoft.com/office/powerpoint/2010/main" val="1686991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15</a:t>
            </a:fld>
            <a:endParaRPr lang="de-DE" dirty="0"/>
          </a:p>
        </p:txBody>
      </p:sp>
      <p:sp>
        <p:nvSpPr>
          <p:cNvPr id="3" name="Textplatzhalter 2"/>
          <p:cNvSpPr>
            <a:spLocks noGrp="1"/>
          </p:cNvSpPr>
          <p:nvPr>
            <p:ph type="body" idx="1"/>
          </p:nvPr>
        </p:nvSpPr>
        <p:spPr>
          <a:xfrm>
            <a:off x="1135527" y="2981739"/>
            <a:ext cx="5399675" cy="6405609"/>
          </a:xfrm>
        </p:spPr>
        <p:txBody>
          <a:bodyPr/>
          <a:lstStyle/>
          <a:p>
            <a:r>
              <a:rPr lang="de-DE" dirty="0"/>
              <a:t>Neben zahlreichen Modellen, Medien- und Hörstationen, die ein vergangenes Stadtbild wieder lebendig werden lassen, ist der „Sammlungsspeicher“, der die Vielfalt der kulturhistorischen Sammlungen der Stadt Paderborn und anderer zeigt, zentraler Ausstellungsraum des Museums. Einzigartig für den Museumsstandort ist der Kreuzgang und das Refektorium des von Bischof </a:t>
            </a:r>
            <a:r>
              <a:rPr lang="de-DE" dirty="0" err="1"/>
              <a:t>Meinwerk</a:t>
            </a:r>
            <a:r>
              <a:rPr lang="de-DE" dirty="0"/>
              <a:t> gegründeten </a:t>
            </a:r>
            <a:r>
              <a:rPr lang="de-DE" dirty="0" err="1"/>
              <a:t>Abdinghofklosters</a:t>
            </a:r>
            <a:r>
              <a:rPr lang="de-DE" dirty="0"/>
              <a:t> aus dem Jahr 1015/16. Im „Offenen Foyer“ widmet sich das Stadtmuseum Themen der städtischen Gegenwart und der Zukunft. </a:t>
            </a:r>
          </a:p>
          <a:p>
            <a:r>
              <a:rPr lang="de-DE" dirty="0"/>
              <a:t>GESCHICHTE AKTIV ERLEBEN – das können Kulturstrolche-Klassen bei einer Zeitreise in die Paderborner Stadtgeschichte. Woher wissen wir überhaupt etwas über unsere Vergangenheit? Wie kommen Fundstücke und Objekte ins Museum, welche Aufgaben hat ein Museum? Die Kinder wechseln die Perspektive, schlüpfen in die Rolle eines Geschichtsforschers und gehen auf Spurensuche. Am Ende steht die Frage: Was aus unserem Leben sollte in einem Museum für die Menschen der Zukunft aufbewahrt werden? </a:t>
            </a:r>
            <a:br>
              <a:rPr lang="de-DE" dirty="0"/>
            </a:br>
            <a:endParaRPr lang="de-DE" dirty="0"/>
          </a:p>
          <a:p>
            <a:endParaRPr lang="de-DE" dirty="0"/>
          </a:p>
          <a:p>
            <a:br>
              <a:rPr lang="de-DE" dirty="0"/>
            </a:br>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2 x 2 Stunden</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 Stadtmuseum</a:t>
            </a:r>
            <a:br>
              <a:rPr lang="de-DE" dirty="0">
                <a:solidFill>
                  <a:prstClr val="black"/>
                </a:solidFill>
              </a:rPr>
            </a:br>
            <a:r>
              <a:rPr lang="de-DE" dirty="0">
                <a:solidFill>
                  <a:prstClr val="black"/>
                </a:solidFill>
              </a:rPr>
              <a:t>		Am </a:t>
            </a:r>
            <a:r>
              <a:rPr lang="de-DE" dirty="0" err="1">
                <a:solidFill>
                  <a:prstClr val="black"/>
                </a:solidFill>
              </a:rPr>
              <a:t>Abdinghof</a:t>
            </a:r>
            <a:r>
              <a:rPr lang="de-DE" dirty="0">
                <a:solidFill>
                  <a:prstClr val="black"/>
                </a:solidFill>
              </a:rPr>
              <a:t> 11, 33098 Paderborn</a:t>
            </a:r>
            <a:br>
              <a:rPr lang="de-DE" dirty="0">
                <a:solidFill>
                  <a:prstClr val="black"/>
                </a:solidFill>
              </a:rPr>
            </a:br>
            <a:r>
              <a:rPr lang="de-DE" b="1" dirty="0">
                <a:solidFill>
                  <a:prstClr val="black"/>
                </a:solidFill>
              </a:rPr>
              <a:t>Ansprechpartner: 	</a:t>
            </a:r>
            <a:r>
              <a:rPr lang="de-DE" dirty="0">
                <a:solidFill>
                  <a:prstClr val="black"/>
                </a:solidFill>
              </a:rPr>
              <a:t>Carolin Ferres</a:t>
            </a:r>
            <a:br>
              <a:rPr lang="de-DE" dirty="0">
                <a:solidFill>
                  <a:prstClr val="black"/>
                </a:solidFill>
              </a:rPr>
            </a:br>
            <a:r>
              <a:rPr lang="de-DE" dirty="0">
                <a:solidFill>
                  <a:prstClr val="black"/>
                </a:solidFill>
              </a:rPr>
              <a:t>		05251/881 1695</a:t>
            </a:r>
            <a:br>
              <a:rPr lang="de-DE" dirty="0">
                <a:solidFill>
                  <a:prstClr val="black"/>
                </a:solidFill>
              </a:rPr>
            </a:br>
            <a:r>
              <a:rPr lang="de-DE" dirty="0">
                <a:solidFill>
                  <a:prstClr val="black"/>
                </a:solidFill>
              </a:rPr>
              <a:t>		</a:t>
            </a:r>
            <a:r>
              <a:rPr lang="de-DE" dirty="0">
                <a:solidFill>
                  <a:prstClr val="black"/>
                </a:solidFill>
                <a:hlinkClick r:id="rId2"/>
              </a:rPr>
              <a:t>c.ferres@paderborn.de</a:t>
            </a:r>
            <a:endParaRPr lang="de-DE" dirty="0">
              <a:solidFill>
                <a:prstClr val="black"/>
              </a:solidFill>
            </a:endParaRPr>
          </a:p>
          <a:p>
            <a:pPr lvl="0"/>
            <a:br>
              <a:rPr lang="de-DE" dirty="0">
                <a:solidFill>
                  <a:prstClr val="black"/>
                </a:solidFill>
              </a:rPr>
            </a:br>
            <a:r>
              <a:rPr lang="de-DE" dirty="0">
                <a:solidFill>
                  <a:prstClr val="black"/>
                </a:solidFill>
              </a:rPr>
              <a:t>		</a:t>
            </a:r>
            <a:endParaRPr lang="de-DE" dirty="0"/>
          </a:p>
          <a:p>
            <a:endParaRPr lang="de-DE" dirty="0"/>
          </a:p>
          <a:p>
            <a:endParaRPr lang="de-DE" dirty="0"/>
          </a:p>
          <a:p>
            <a:endParaRPr lang="de-DE" dirty="0"/>
          </a:p>
          <a:p>
            <a:endParaRPr lang="de-DE" dirty="0"/>
          </a:p>
          <a:p>
            <a:br>
              <a:rPr lang="de-DE" dirty="0"/>
            </a:br>
            <a:br>
              <a:rPr lang="de-DE" dirty="0"/>
            </a:br>
            <a:endParaRPr lang="de-DE" dirty="0"/>
          </a:p>
          <a:p>
            <a:endParaRPr lang="de-DE" dirty="0"/>
          </a:p>
          <a:p>
            <a:endParaRPr lang="de-DE" dirty="0"/>
          </a:p>
          <a:p>
            <a:endParaRPr lang="de-DE" dirty="0"/>
          </a:p>
          <a:p>
            <a:endParaRPr lang="de-DE" dirty="0"/>
          </a:p>
        </p:txBody>
      </p:sp>
      <p:sp>
        <p:nvSpPr>
          <p:cNvPr id="4" name="Titel 3"/>
          <p:cNvSpPr>
            <a:spLocks noGrp="1"/>
          </p:cNvSpPr>
          <p:nvPr>
            <p:ph type="title"/>
          </p:nvPr>
        </p:nvSpPr>
        <p:spPr/>
        <p:txBody>
          <a:bodyPr/>
          <a:lstStyle/>
          <a:p>
            <a:r>
              <a:rPr lang="de-DE" dirty="0"/>
              <a:t>Stadtmuseum</a:t>
            </a:r>
          </a:p>
        </p:txBody>
      </p:sp>
      <p:sp>
        <p:nvSpPr>
          <p:cNvPr id="5" name="Textplatzhalter 4"/>
          <p:cNvSpPr>
            <a:spLocks noGrp="1"/>
          </p:cNvSpPr>
          <p:nvPr>
            <p:ph type="body" sz="quarter" idx="13"/>
          </p:nvPr>
        </p:nvSpPr>
        <p:spPr/>
        <p:txBody>
          <a:bodyPr/>
          <a:lstStyle/>
          <a:p>
            <a:r>
              <a:rPr lang="de-DE" dirty="0"/>
              <a:t>7</a:t>
            </a:r>
          </a:p>
        </p:txBody>
      </p:sp>
      <p:pic>
        <p:nvPicPr>
          <p:cNvPr id="6" name="Grafik 5"/>
          <p:cNvPicPr>
            <a:picLocks noChangeAspect="1"/>
          </p:cNvPicPr>
          <p:nvPr/>
        </p:nvPicPr>
        <p:blipFill>
          <a:blip r:embed="rId3"/>
          <a:stretch>
            <a:fillRect/>
          </a:stretch>
        </p:blipFill>
        <p:spPr>
          <a:xfrm>
            <a:off x="4144705" y="8808178"/>
            <a:ext cx="2334970" cy="579170"/>
          </a:xfrm>
          <a:prstGeom prst="rect">
            <a:avLst/>
          </a:prstGeom>
        </p:spPr>
      </p:pic>
    </p:spTree>
    <p:extLst>
      <p:ext uri="{BB962C8B-B14F-4D97-AF65-F5344CB8AC3E}">
        <p14:creationId xmlns:p14="http://schemas.microsoft.com/office/powerpoint/2010/main" val="2426749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16</a:t>
            </a:fld>
            <a:endParaRPr lang="de-DE" dirty="0"/>
          </a:p>
        </p:txBody>
      </p:sp>
      <p:sp>
        <p:nvSpPr>
          <p:cNvPr id="3" name="Textplatzhalter 2"/>
          <p:cNvSpPr>
            <a:spLocks noGrp="1"/>
          </p:cNvSpPr>
          <p:nvPr>
            <p:ph type="body" idx="1"/>
          </p:nvPr>
        </p:nvSpPr>
        <p:spPr>
          <a:xfrm>
            <a:off x="1080000" y="2927350"/>
            <a:ext cx="5399675" cy="6961717"/>
          </a:xfrm>
        </p:spPr>
        <p:txBody>
          <a:bodyPr/>
          <a:lstStyle/>
          <a:p>
            <a:r>
              <a:rPr lang="de-DE" dirty="0"/>
              <a:t>Das Stadt- und Kreisarchiv Paderborn ist das „Gedächtnis“ von Stadt und Kreis Paderborn. Untergebracht ist das „Gedächtnis“ im Technischen Rathaus der Stadt Paderborn an der </a:t>
            </a:r>
            <a:r>
              <a:rPr lang="de-DE" dirty="0" err="1"/>
              <a:t>Pontanusstraße</a:t>
            </a:r>
            <a:r>
              <a:rPr lang="de-DE" dirty="0"/>
              <a:t>. Hier werden insgesamt 13 laufende Kilometer Archivgut verwahrt, alte Urkunden aus dem Mittelalter, alte Zeitungen oder alte Fotografien ebenso wie Akten, Bücher, Plakate oder Landkarten aus früheren Zeiten. Kurz und gut: Das Stadt- und Kreisarchiv sammelt viele verschiedene Unterlagen, die mit der Geschichte von Stadt und Kreis Paderborn zu tun haben. Die Unterlagen werden aber nicht nur gesammelt, sie werden auch erschlossen und stehen allen Geschichtsinteressierten, egal ob jung oder alt, zur Einsichtnahme zur Verfügung.</a:t>
            </a:r>
          </a:p>
          <a:p>
            <a:r>
              <a:rPr lang="de-DE" dirty="0"/>
              <a:t>Ein Ausflug in die Geschichte der Stadt Paderborn und seiner Region: Anhand von Filmen, Fotografien oder Büchern wird gezeigt, wie die Menschen, wie speziell Kinder in früheren Zeiten gelebt haben (Schule, Freizeit, Sport usw.). Das Programm kann nach den individuellen Bedürfnissen der „Kulturstrolche“ nach Vereinbarung mitgestaltet und erweitert werden. Das Angebot ist grundsätzlich für Schüler aller Jahrgangsstufen geeignet, vorzugsweise Klassen 3-4.</a:t>
            </a:r>
            <a:br>
              <a:rPr lang="de-DE" dirty="0"/>
            </a:br>
            <a:br>
              <a:rPr lang="de-DE" dirty="0"/>
            </a:br>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1 x 1,5 Stunden</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Stadt- und Kreisarchiv Paderborn</a:t>
            </a:r>
            <a:br>
              <a:rPr lang="de-DE" dirty="0">
                <a:solidFill>
                  <a:prstClr val="black"/>
                </a:solidFill>
              </a:rPr>
            </a:br>
            <a:r>
              <a:rPr lang="de-DE" dirty="0">
                <a:solidFill>
                  <a:prstClr val="black"/>
                </a:solidFill>
              </a:rPr>
              <a:t>		</a:t>
            </a:r>
            <a:r>
              <a:rPr lang="de-DE" dirty="0" err="1">
                <a:solidFill>
                  <a:prstClr val="black"/>
                </a:solidFill>
              </a:rPr>
              <a:t>Pontanusstr</a:t>
            </a:r>
            <a:r>
              <a:rPr lang="de-DE" dirty="0">
                <a:solidFill>
                  <a:prstClr val="black"/>
                </a:solidFill>
              </a:rPr>
              <a:t>. 55, 33102 Paderborn</a:t>
            </a:r>
            <a:br>
              <a:rPr lang="de-DE" dirty="0">
                <a:solidFill>
                  <a:prstClr val="black"/>
                </a:solidFill>
              </a:rPr>
            </a:br>
            <a:r>
              <a:rPr lang="de-DE" b="1" dirty="0">
                <a:solidFill>
                  <a:prstClr val="black"/>
                </a:solidFill>
              </a:rPr>
              <a:t>Ansprechpartner: 	</a:t>
            </a:r>
            <a:r>
              <a:rPr lang="de-DE" dirty="0">
                <a:solidFill>
                  <a:prstClr val="black"/>
                </a:solidFill>
              </a:rPr>
              <a:t>Amtsleiter Dr. Daniel Droste</a:t>
            </a:r>
            <a:br>
              <a:rPr lang="de-DE" dirty="0">
                <a:solidFill>
                  <a:prstClr val="black"/>
                </a:solidFill>
              </a:rPr>
            </a:br>
            <a:r>
              <a:rPr lang="de-DE" dirty="0">
                <a:solidFill>
                  <a:prstClr val="black"/>
                </a:solidFill>
              </a:rPr>
              <a:t>		05251/ 88-11595</a:t>
            </a:r>
            <a:br>
              <a:rPr lang="de-DE" dirty="0">
                <a:solidFill>
                  <a:prstClr val="black"/>
                </a:solidFill>
              </a:rPr>
            </a:br>
            <a:r>
              <a:rPr lang="de-DE" dirty="0">
                <a:solidFill>
                  <a:prstClr val="black"/>
                </a:solidFill>
              </a:rPr>
              <a:t>		</a:t>
            </a:r>
            <a:r>
              <a:rPr lang="de-DE" dirty="0">
                <a:solidFill>
                  <a:prstClr val="black"/>
                </a:solidFill>
                <a:hlinkClick r:id="rId2"/>
              </a:rPr>
              <a:t>stadt-und-kreisarchiv@paderborn.de</a:t>
            </a:r>
            <a:endParaRPr lang="de-DE" dirty="0">
              <a:solidFill>
                <a:prstClr val="black"/>
              </a:solidFill>
            </a:endParaRPr>
          </a:p>
          <a:p>
            <a:pPr lvl="0"/>
            <a:endParaRPr lang="de-DE" dirty="0">
              <a:solidFill>
                <a:prstClr val="black"/>
              </a:solidFill>
            </a:endParaRPr>
          </a:p>
          <a:p>
            <a:endParaRPr lang="de-DE" dirty="0"/>
          </a:p>
          <a:p>
            <a:br>
              <a:rPr lang="de-DE" dirty="0"/>
            </a:br>
            <a:endParaRPr lang="de-DE" dirty="0"/>
          </a:p>
          <a:p>
            <a:endParaRPr lang="de-DE" dirty="0"/>
          </a:p>
        </p:txBody>
      </p:sp>
      <p:sp>
        <p:nvSpPr>
          <p:cNvPr id="4" name="Titel 3"/>
          <p:cNvSpPr>
            <a:spLocks noGrp="1"/>
          </p:cNvSpPr>
          <p:nvPr>
            <p:ph type="title"/>
          </p:nvPr>
        </p:nvSpPr>
        <p:spPr/>
        <p:txBody>
          <a:bodyPr/>
          <a:lstStyle/>
          <a:p>
            <a:r>
              <a:rPr lang="de-DE" dirty="0"/>
              <a:t>Stadt- und Kreisarchiv</a:t>
            </a:r>
            <a:br>
              <a:rPr lang="de-DE" dirty="0"/>
            </a:br>
            <a:endParaRPr lang="de-DE" dirty="0"/>
          </a:p>
        </p:txBody>
      </p:sp>
      <p:sp>
        <p:nvSpPr>
          <p:cNvPr id="5" name="Textplatzhalter 4"/>
          <p:cNvSpPr>
            <a:spLocks noGrp="1"/>
          </p:cNvSpPr>
          <p:nvPr>
            <p:ph type="body" sz="quarter" idx="13"/>
          </p:nvPr>
        </p:nvSpPr>
        <p:spPr/>
        <p:txBody>
          <a:bodyPr/>
          <a:lstStyle/>
          <a:p>
            <a:r>
              <a:rPr lang="de-DE" dirty="0"/>
              <a:t>9</a:t>
            </a:r>
          </a:p>
        </p:txBody>
      </p:sp>
    </p:spTree>
    <p:extLst>
      <p:ext uri="{BB962C8B-B14F-4D97-AF65-F5344CB8AC3E}">
        <p14:creationId xmlns:p14="http://schemas.microsoft.com/office/powerpoint/2010/main" val="1692117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FC4A788-3CEC-0742-A20D-2E222F0650A9}"/>
              </a:ext>
            </a:extLst>
          </p:cNvPr>
          <p:cNvSpPr>
            <a:spLocks noGrp="1"/>
          </p:cNvSpPr>
          <p:nvPr>
            <p:ph type="sldNum" sz="quarter" idx="12"/>
          </p:nvPr>
        </p:nvSpPr>
        <p:spPr/>
        <p:txBody>
          <a:bodyPr/>
          <a:lstStyle/>
          <a:p>
            <a:fld id="{A0A23AAE-2043-6342-8BBD-4D56D52B576C}" type="slidenum">
              <a:rPr lang="de-DE" smtClean="0"/>
              <a:pPr/>
              <a:t>17</a:t>
            </a:fld>
            <a:endParaRPr lang="de-DE" dirty="0"/>
          </a:p>
        </p:txBody>
      </p:sp>
      <p:sp>
        <p:nvSpPr>
          <p:cNvPr id="3" name="Textplatzhalter 2">
            <a:extLst>
              <a:ext uri="{FF2B5EF4-FFF2-40B4-BE49-F238E27FC236}">
                <a16:creationId xmlns:a16="http://schemas.microsoft.com/office/drawing/2014/main" id="{F9C0C100-3651-4B4E-AC8F-66F9FB669DAF}"/>
              </a:ext>
            </a:extLst>
          </p:cNvPr>
          <p:cNvSpPr>
            <a:spLocks noGrp="1"/>
          </p:cNvSpPr>
          <p:nvPr>
            <p:ph type="body" idx="1"/>
          </p:nvPr>
        </p:nvSpPr>
        <p:spPr>
          <a:xfrm>
            <a:off x="1080000" y="2927350"/>
            <a:ext cx="5399675" cy="6448662"/>
          </a:xfrm>
        </p:spPr>
        <p:txBody>
          <a:bodyPr/>
          <a:lstStyle/>
          <a:p>
            <a:pPr>
              <a:lnSpc>
                <a:spcPct val="120000"/>
              </a:lnSpc>
            </a:pPr>
            <a:r>
              <a:rPr lang="de-DE" sz="1100" dirty="0">
                <a:effectLst/>
                <a:latin typeface="Caecilia Com 45 Light"/>
                <a:ea typeface="Times New Roman" panose="02020603050405020304" pitchFamily="18" charset="0"/>
                <a:cs typeface="Times New Roman" panose="02020603050405020304" pitchFamily="18" charset="0"/>
              </a:rPr>
              <a:t> Wie sahen die ersten Schriftzeichen aus? Wie schwer war ein Computer früher. Wie schlau kann ein Roboter heute wirklich sein? – und wie läuft das mit der künstlichen Intelligenz? Im Heinz Nixdorf </a:t>
            </a:r>
            <a:r>
              <a:rPr lang="de-DE" sz="1100" dirty="0" err="1">
                <a:effectLst/>
                <a:latin typeface="Caecilia Com 45 Light"/>
                <a:ea typeface="Times New Roman" panose="02020603050405020304" pitchFamily="18" charset="0"/>
                <a:cs typeface="Times New Roman" panose="02020603050405020304" pitchFamily="18" charset="0"/>
              </a:rPr>
              <a:t>MuseumsForum</a:t>
            </a:r>
            <a:r>
              <a:rPr lang="de-DE" sz="1100" dirty="0">
                <a:effectLst/>
                <a:latin typeface="Caecilia Com 45 Light"/>
                <a:ea typeface="Times New Roman" panose="02020603050405020304" pitchFamily="18" charset="0"/>
                <a:cs typeface="Times New Roman" panose="02020603050405020304" pitchFamily="18" charset="0"/>
              </a:rPr>
              <a:t>, dem weltgrößten Computermuseum, gehen Kulturstrolche auf eine Reise durch 5.000 Jahre Technik- und Mediengeschichte – ein toller Ort, um Zukunft zu begreifen. Hier wird nicht nur gestaunt – hier wird mit allen Sinnen entdeckt: anfassen (fast immer erlaubt), ausprobieren, knobeln und programmieren. Kulturstrolche erleben Kultur so, wie sie gedacht ist: aktiv, neugierig, forschend.  </a:t>
            </a:r>
            <a:br>
              <a:rPr lang="de-DE" sz="1100" dirty="0">
                <a:effectLst/>
                <a:latin typeface="Caecilia Com 45 Light"/>
                <a:ea typeface="Times New Roman" panose="02020603050405020304" pitchFamily="18" charset="0"/>
                <a:cs typeface="Times New Roman" panose="02020603050405020304" pitchFamily="18" charset="0"/>
              </a:rPr>
            </a:br>
            <a:br>
              <a:rPr lang="de-DE" sz="1100" dirty="0">
                <a:effectLst/>
                <a:latin typeface="Caecilia Com 45 Light"/>
                <a:ea typeface="Times New Roman" panose="02020603050405020304" pitchFamily="18" charset="0"/>
                <a:cs typeface="Times New Roman" panose="02020603050405020304" pitchFamily="18" charset="0"/>
              </a:rPr>
            </a:br>
            <a:r>
              <a:rPr lang="de-DE" sz="1100" dirty="0">
                <a:effectLst/>
                <a:latin typeface="Caecilia Com 45 Light"/>
                <a:ea typeface="Times New Roman" panose="02020603050405020304" pitchFamily="18" charset="0"/>
                <a:cs typeface="Times New Roman" panose="02020603050405020304" pitchFamily="18" charset="0"/>
              </a:rPr>
              <a:t>Wie wurde in der Antike geschrieben? Kulturstrolche arbeiten mit Papyrus, Rohrfedern und Wachstafeln und erleben unmittelbar, wie die Schrift entstanden ist bei einer Reise zu den alten Ägyptern und Römern. Sind Roboter clever oder nur gut programmiert? Kulturstrolche bauen und programmieren Roboter und entdecken Logik, Muster und Algorithmen.</a:t>
            </a:r>
          </a:p>
          <a:p>
            <a:pPr>
              <a:lnSpc>
                <a:spcPct val="120000"/>
              </a:lnSpc>
            </a:pPr>
            <a:r>
              <a:rPr lang="de-DE" sz="1100" dirty="0">
                <a:effectLst/>
                <a:latin typeface="Caecilia Com 45 Light"/>
                <a:ea typeface="Times New Roman" panose="02020603050405020304" pitchFamily="18" charset="0"/>
                <a:cs typeface="Times New Roman" panose="02020603050405020304" pitchFamily="18" charset="0"/>
              </a:rPr>
              <a:t>Wie wird aus Staunen Forschergeist? Hier gilt – einfach machen! Kulturstrolche experimentieren wie junge </a:t>
            </a:r>
            <a:r>
              <a:rPr lang="de-DE" sz="1100" dirty="0" err="1">
                <a:effectLst/>
                <a:latin typeface="Caecilia Com 45 Light"/>
                <a:ea typeface="Times New Roman" panose="02020603050405020304" pitchFamily="18" charset="0"/>
                <a:cs typeface="Times New Roman" panose="02020603050405020304" pitchFamily="18" charset="0"/>
              </a:rPr>
              <a:t>Wissenschaftler:innen</a:t>
            </a:r>
            <a:r>
              <a:rPr lang="de-DE" sz="1100" dirty="0">
                <a:effectLst/>
                <a:latin typeface="Caecilia Com 45 Light"/>
                <a:ea typeface="Times New Roman" panose="02020603050405020304" pitchFamily="18" charset="0"/>
                <a:cs typeface="Times New Roman" panose="02020603050405020304" pitchFamily="18" charset="0"/>
              </a:rPr>
              <a:t> im Schülerlabor </a:t>
            </a:r>
            <a:r>
              <a:rPr lang="de-DE" sz="1100" dirty="0" err="1">
                <a:effectLst/>
                <a:latin typeface="Caecilia Com 45 Light"/>
                <a:ea typeface="Times New Roman" panose="02020603050405020304" pitchFamily="18" charset="0"/>
                <a:cs typeface="Times New Roman" panose="02020603050405020304" pitchFamily="18" charset="0"/>
              </a:rPr>
              <a:t>coolMINT.forscht</a:t>
            </a:r>
            <a:r>
              <a:rPr lang="de-DE" sz="1100" dirty="0">
                <a:effectLst/>
                <a:latin typeface="Caecilia Com 45 Light"/>
                <a:ea typeface="Times New Roman" panose="02020603050405020304" pitchFamily="18" charset="0"/>
                <a:cs typeface="Times New Roman" panose="02020603050405020304" pitchFamily="18" charset="0"/>
              </a:rPr>
              <a:t>.</a:t>
            </a:r>
            <a:br>
              <a:rPr lang="de-DE" sz="1100" dirty="0">
                <a:effectLst/>
                <a:latin typeface="Caecilia Com 45 Light"/>
                <a:ea typeface="Times New Roman" panose="02020603050405020304" pitchFamily="18" charset="0"/>
                <a:cs typeface="Times New Roman" panose="02020603050405020304" pitchFamily="18" charset="0"/>
              </a:rPr>
            </a:br>
            <a:br>
              <a:rPr lang="de-DE" sz="1100" dirty="0">
                <a:effectLst/>
                <a:latin typeface="Caecilia Com 45 Light"/>
                <a:ea typeface="Times New Roman" panose="02020603050405020304" pitchFamily="18" charset="0"/>
                <a:cs typeface="Times New Roman" panose="02020603050405020304" pitchFamily="18" charset="0"/>
              </a:rPr>
            </a:br>
            <a:r>
              <a:rPr lang="de-DE" sz="1100" dirty="0">
                <a:effectLst/>
                <a:latin typeface="Caecilia Com 45 Light"/>
                <a:ea typeface="Times New Roman" panose="02020603050405020304" pitchFamily="18" charset="0"/>
                <a:cs typeface="Times New Roman" panose="02020603050405020304" pitchFamily="18" charset="0"/>
              </a:rPr>
              <a:t>Den jeweiligen thematischen Schwerpunkt für einen Kulturstrolche-Besuch im Heinz Nixdorf </a:t>
            </a:r>
            <a:r>
              <a:rPr lang="de-DE" sz="1100" dirty="0" err="1">
                <a:effectLst/>
                <a:latin typeface="Caecilia Com 45 Light"/>
                <a:ea typeface="Times New Roman" panose="02020603050405020304" pitchFamily="18" charset="0"/>
                <a:cs typeface="Times New Roman" panose="02020603050405020304" pitchFamily="18" charset="0"/>
              </a:rPr>
              <a:t>MuseumsForum</a:t>
            </a:r>
            <a:r>
              <a:rPr lang="de-DE" sz="1100" dirty="0">
                <a:effectLst/>
                <a:latin typeface="Caecilia Com 45 Light"/>
                <a:ea typeface="Times New Roman" panose="02020603050405020304" pitchFamily="18" charset="0"/>
                <a:cs typeface="Times New Roman" panose="02020603050405020304" pitchFamily="18" charset="0"/>
              </a:rPr>
              <a:t> sprechen wir individuell, passend zur Lerngruppe, ab.</a:t>
            </a:r>
          </a:p>
          <a:p>
            <a:endParaRPr lang="de-DE" sz="1800" dirty="0">
              <a:latin typeface="Caecilia Com 45 Light"/>
              <a:cs typeface="Times New Roman" panose="02020603050405020304" pitchFamily="18" charset="0"/>
            </a:endParaRPr>
          </a:p>
          <a:p>
            <a:endParaRPr lang="de-DE" dirty="0"/>
          </a:p>
          <a:p>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2 x 2-3 Stunden</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Heinz Nixdorf  </a:t>
            </a:r>
            <a:r>
              <a:rPr lang="de-DE" dirty="0" err="1">
                <a:solidFill>
                  <a:prstClr val="black"/>
                </a:solidFill>
              </a:rPr>
              <a:t>MuseumsForum</a:t>
            </a:r>
            <a:br>
              <a:rPr lang="de-DE" dirty="0">
                <a:solidFill>
                  <a:prstClr val="black"/>
                </a:solidFill>
              </a:rPr>
            </a:br>
            <a:r>
              <a:rPr lang="de-DE" dirty="0">
                <a:solidFill>
                  <a:prstClr val="black"/>
                </a:solidFill>
              </a:rPr>
              <a:t>		Fürstenallee 7, 33102 Paderborn</a:t>
            </a:r>
            <a:br>
              <a:rPr lang="de-DE" dirty="0">
                <a:solidFill>
                  <a:prstClr val="black"/>
                </a:solidFill>
              </a:rPr>
            </a:br>
            <a:r>
              <a:rPr lang="de-DE" b="1" dirty="0">
                <a:solidFill>
                  <a:prstClr val="black"/>
                </a:solidFill>
              </a:rPr>
              <a:t>Ansprechpartner: 	</a:t>
            </a:r>
            <a:r>
              <a:rPr lang="de-DE" dirty="0">
                <a:solidFill>
                  <a:prstClr val="black"/>
                </a:solidFill>
              </a:rPr>
              <a:t>Irmgard Rothkirch, Leitung Museumspädagogik</a:t>
            </a:r>
            <a:br>
              <a:rPr lang="de-DE" dirty="0">
                <a:solidFill>
                  <a:prstClr val="black"/>
                </a:solidFill>
              </a:rPr>
            </a:br>
            <a:r>
              <a:rPr lang="de-DE" dirty="0">
                <a:solidFill>
                  <a:prstClr val="black"/>
                </a:solidFill>
              </a:rPr>
              <a:t>		05251-306913</a:t>
            </a:r>
            <a:br>
              <a:rPr lang="de-DE" dirty="0">
                <a:solidFill>
                  <a:prstClr val="black"/>
                </a:solidFill>
              </a:rPr>
            </a:br>
            <a:r>
              <a:rPr lang="de-DE" dirty="0">
                <a:solidFill>
                  <a:prstClr val="black"/>
                </a:solidFill>
              </a:rPr>
              <a:t>		</a:t>
            </a:r>
            <a:r>
              <a:rPr lang="de-DE" dirty="0">
                <a:solidFill>
                  <a:prstClr val="black"/>
                </a:solidFill>
                <a:hlinkClick r:id="rId2"/>
              </a:rPr>
              <a:t>irothkirch@hnf.de</a:t>
            </a:r>
            <a:endParaRPr lang="de-DE" dirty="0">
              <a:solidFill>
                <a:prstClr val="black"/>
              </a:solidFill>
            </a:endParaRPr>
          </a:p>
          <a:p>
            <a:endParaRPr lang="de-DE" dirty="0"/>
          </a:p>
          <a:p>
            <a:endParaRPr lang="de-DE" dirty="0"/>
          </a:p>
        </p:txBody>
      </p:sp>
      <p:sp>
        <p:nvSpPr>
          <p:cNvPr id="4" name="Titel 3">
            <a:extLst>
              <a:ext uri="{FF2B5EF4-FFF2-40B4-BE49-F238E27FC236}">
                <a16:creationId xmlns:a16="http://schemas.microsoft.com/office/drawing/2014/main" id="{0B556F29-29CE-2744-B92E-483B40D6A9BC}"/>
              </a:ext>
            </a:extLst>
          </p:cNvPr>
          <p:cNvSpPr>
            <a:spLocks noGrp="1"/>
          </p:cNvSpPr>
          <p:nvPr>
            <p:ph type="title"/>
          </p:nvPr>
        </p:nvSpPr>
        <p:spPr>
          <a:xfrm>
            <a:off x="1460741" y="2293466"/>
            <a:ext cx="3313515" cy="322230"/>
          </a:xfrm>
        </p:spPr>
        <p:txBody>
          <a:bodyPr/>
          <a:lstStyle/>
          <a:p>
            <a:r>
              <a:rPr lang="de-DE" dirty="0"/>
              <a:t>Heinz Nixdorf </a:t>
            </a:r>
            <a:r>
              <a:rPr lang="de-DE" dirty="0" err="1"/>
              <a:t>MuseumsForum</a:t>
            </a:r>
            <a:endParaRPr lang="de-DE" dirty="0"/>
          </a:p>
        </p:txBody>
      </p:sp>
      <p:sp>
        <p:nvSpPr>
          <p:cNvPr id="5" name="Textplatzhalter 4">
            <a:extLst>
              <a:ext uri="{FF2B5EF4-FFF2-40B4-BE49-F238E27FC236}">
                <a16:creationId xmlns:a16="http://schemas.microsoft.com/office/drawing/2014/main" id="{E4DD4314-C361-6E4E-B4DF-ABDCF13C9268}"/>
              </a:ext>
            </a:extLst>
          </p:cNvPr>
          <p:cNvSpPr>
            <a:spLocks noGrp="1"/>
          </p:cNvSpPr>
          <p:nvPr>
            <p:ph type="body" sz="quarter" idx="13"/>
          </p:nvPr>
        </p:nvSpPr>
        <p:spPr/>
        <p:txBody>
          <a:bodyPr/>
          <a:lstStyle/>
          <a:p>
            <a:r>
              <a:rPr lang="de-DE" dirty="0"/>
              <a:t>10</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981" y="8794223"/>
            <a:ext cx="2342740" cy="581789"/>
          </a:xfrm>
          <a:prstGeom prst="rect">
            <a:avLst/>
          </a:prstGeom>
        </p:spPr>
      </p:pic>
    </p:spTree>
    <p:extLst>
      <p:ext uri="{BB962C8B-B14F-4D97-AF65-F5344CB8AC3E}">
        <p14:creationId xmlns:p14="http://schemas.microsoft.com/office/powerpoint/2010/main" val="551618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18</a:t>
            </a:fld>
            <a:endParaRPr lang="de-DE" dirty="0"/>
          </a:p>
        </p:txBody>
      </p:sp>
      <p:sp>
        <p:nvSpPr>
          <p:cNvPr id="3" name="Textplatzhalter 2"/>
          <p:cNvSpPr>
            <a:spLocks noGrp="1"/>
          </p:cNvSpPr>
          <p:nvPr>
            <p:ph type="body" idx="1"/>
          </p:nvPr>
        </p:nvSpPr>
        <p:spPr>
          <a:xfrm>
            <a:off x="1121046" y="2882899"/>
            <a:ext cx="5399675" cy="6460204"/>
          </a:xfrm>
        </p:spPr>
        <p:txBody>
          <a:bodyPr/>
          <a:lstStyle/>
          <a:p>
            <a:r>
              <a:rPr lang="de-DE" dirty="0"/>
              <a:t>Ich bin: </a:t>
            </a:r>
          </a:p>
          <a:p>
            <a:endParaRPr lang="de-DE" dirty="0"/>
          </a:p>
          <a:p>
            <a:r>
              <a:rPr lang="de-DE" dirty="0"/>
              <a:t>Was wird passieren: </a:t>
            </a:r>
          </a:p>
          <a:p>
            <a:endParaRPr lang="de-DE" dirty="0"/>
          </a:p>
          <a:p>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1. Treffen gemeinsam mit allen Kinder in der Klasse</a:t>
            </a:r>
            <a:br>
              <a:rPr lang="de-DE" dirty="0">
                <a:solidFill>
                  <a:prstClr val="black"/>
                </a:solidFill>
              </a:rPr>
            </a:br>
            <a:r>
              <a:rPr lang="de-DE" dirty="0">
                <a:solidFill>
                  <a:prstClr val="black"/>
                </a:solidFill>
              </a:rPr>
              <a:t>		2. Treffen mit einzelnen Kleingruppen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in der Schule</a:t>
            </a:r>
            <a:br>
              <a:rPr lang="de-DE" dirty="0">
                <a:solidFill>
                  <a:prstClr val="black"/>
                </a:solidFill>
              </a:rPr>
            </a:br>
            <a:r>
              <a:rPr lang="de-DE" b="1" dirty="0">
                <a:solidFill>
                  <a:prstClr val="black"/>
                </a:solidFill>
              </a:rPr>
              <a:t>Ansprechpartner: 	</a:t>
            </a:r>
            <a:r>
              <a:rPr lang="de-DE" dirty="0">
                <a:solidFill>
                  <a:prstClr val="black"/>
                </a:solidFill>
              </a:rPr>
              <a:t>Julia Ures</a:t>
            </a:r>
            <a:br>
              <a:rPr lang="de-DE" dirty="0">
                <a:solidFill>
                  <a:prstClr val="black"/>
                </a:solidFill>
              </a:rPr>
            </a:br>
            <a:r>
              <a:rPr lang="de-DE" dirty="0">
                <a:solidFill>
                  <a:prstClr val="black"/>
                </a:solidFill>
              </a:rPr>
              <a:t>		moderation@juliaures.de</a:t>
            </a:r>
            <a:br>
              <a:rPr lang="de-DE" dirty="0">
                <a:solidFill>
                  <a:prstClr val="black"/>
                </a:solidFill>
              </a:rPr>
            </a:br>
            <a:r>
              <a:rPr lang="de-DE" dirty="0">
                <a:solidFill>
                  <a:prstClr val="black"/>
                </a:solidFill>
              </a:rPr>
              <a:t>		0170/2312867</a:t>
            </a:r>
            <a:br>
              <a:rPr lang="de-DE" b="1" dirty="0">
                <a:solidFill>
                  <a:prstClr val="black"/>
                </a:solidFill>
              </a:rPr>
            </a:br>
            <a:endParaRPr lang="de-DE" b="1" dirty="0">
              <a:solidFill>
                <a:prstClr val="black"/>
              </a:solidFill>
            </a:endParaRPr>
          </a:p>
          <a:p>
            <a:r>
              <a:rPr lang="de-DE" b="1" dirty="0">
                <a:solidFill>
                  <a:prstClr val="black"/>
                </a:solidFill>
              </a:rPr>
              <a:t>		</a:t>
            </a:r>
            <a:br>
              <a:rPr lang="de-DE" dirty="0">
                <a:solidFill>
                  <a:prstClr val="black"/>
                </a:solidFill>
              </a:rPr>
            </a:br>
            <a:r>
              <a:rPr lang="de-DE" dirty="0">
                <a:solidFill>
                  <a:prstClr val="black"/>
                </a:solidFill>
              </a:rPr>
              <a:t>		</a:t>
            </a:r>
            <a:br>
              <a:rPr lang="de-DE" dirty="0">
                <a:solidFill>
                  <a:prstClr val="black"/>
                </a:solidFill>
              </a:rPr>
            </a:br>
            <a:r>
              <a:rPr lang="de-DE" dirty="0">
                <a:solidFill>
                  <a:prstClr val="black"/>
                </a:solidFill>
              </a:rPr>
              <a:t>		</a:t>
            </a:r>
            <a:br>
              <a:rPr lang="de-DE" dirty="0"/>
            </a:br>
            <a:endParaRPr lang="de-DE" dirty="0"/>
          </a:p>
          <a:p>
            <a:endParaRPr lang="de-DE" dirty="0"/>
          </a:p>
          <a:p>
            <a:endParaRPr lang="de-DE" dirty="0"/>
          </a:p>
          <a:p>
            <a:br>
              <a:rPr lang="de-DE" dirty="0"/>
            </a:br>
            <a:endParaRPr lang="de-DE" dirty="0"/>
          </a:p>
        </p:txBody>
      </p:sp>
      <p:sp>
        <p:nvSpPr>
          <p:cNvPr id="4" name="Titel 3"/>
          <p:cNvSpPr>
            <a:spLocks noGrp="1"/>
          </p:cNvSpPr>
          <p:nvPr>
            <p:ph type="title"/>
          </p:nvPr>
        </p:nvSpPr>
        <p:spPr/>
        <p:txBody>
          <a:bodyPr/>
          <a:lstStyle/>
          <a:p>
            <a:r>
              <a:rPr lang="de-DE" dirty="0"/>
              <a:t>Journalistin und Moderatorin Julia Ures</a:t>
            </a:r>
          </a:p>
        </p:txBody>
      </p:sp>
      <p:sp>
        <p:nvSpPr>
          <p:cNvPr id="5" name="Textplatzhalter 4"/>
          <p:cNvSpPr>
            <a:spLocks noGrp="1"/>
          </p:cNvSpPr>
          <p:nvPr>
            <p:ph type="body" sz="quarter" idx="13"/>
          </p:nvPr>
        </p:nvSpPr>
        <p:spPr/>
        <p:txBody>
          <a:bodyPr/>
          <a:lstStyle/>
          <a:p>
            <a:r>
              <a:rPr lang="de-DE" dirty="0"/>
              <a:t>11</a:t>
            </a:r>
          </a:p>
        </p:txBody>
      </p:sp>
    </p:spTree>
    <p:extLst>
      <p:ext uri="{BB962C8B-B14F-4D97-AF65-F5344CB8AC3E}">
        <p14:creationId xmlns:p14="http://schemas.microsoft.com/office/powerpoint/2010/main" val="2310815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19</a:t>
            </a:fld>
            <a:endParaRPr lang="de-DE" dirty="0"/>
          </a:p>
        </p:txBody>
      </p:sp>
      <p:sp>
        <p:nvSpPr>
          <p:cNvPr id="3" name="Textplatzhalter 2"/>
          <p:cNvSpPr>
            <a:spLocks noGrp="1"/>
          </p:cNvSpPr>
          <p:nvPr>
            <p:ph type="body" idx="1"/>
          </p:nvPr>
        </p:nvSpPr>
        <p:spPr>
          <a:xfrm>
            <a:off x="1121046" y="2957884"/>
            <a:ext cx="5399675" cy="6427415"/>
          </a:xfrm>
        </p:spPr>
        <p:txBody>
          <a:bodyPr/>
          <a:lstStyle/>
          <a:p>
            <a:r>
              <a:rPr lang="de-DE" dirty="0"/>
              <a:t>Seit 1981 gibt es sie, die </a:t>
            </a:r>
            <a:r>
              <a:rPr lang="de-DE" dirty="0" err="1"/>
              <a:t>Paderhalle</a:t>
            </a:r>
            <a:r>
              <a:rPr lang="de-DE" dirty="0"/>
              <a:t>. In der Region Paderborn ist sie das größte Kultur- und Kommunikationszentrum und sie liegt direkt an der </a:t>
            </a:r>
            <a:r>
              <a:rPr lang="de-DE" dirty="0" err="1"/>
              <a:t>Pader</a:t>
            </a:r>
            <a:r>
              <a:rPr lang="de-DE" dirty="0"/>
              <a:t>. Hier werden kleine und vor allem große Veranstaltungen durchgeführt für bis zu 2000 Personen: Tagungen und Kongresse, Bankette, Partys und Bälle. Im großen Saal können fast 1000 Personen sitzen. Dafür ist nicht nur eine Menge Technik vorhanden, sondern auch viele verschiedene Räume wie 15 Künstlergarderoben, Probenräume, Sitzungszimmer, ein großer Saal, aber auch eine kleine Bühne, Lager, eine Küche, ein Foyer </a:t>
            </a:r>
            <a:r>
              <a:rPr lang="de-DE" dirty="0" err="1"/>
              <a:t>uvm</a:t>
            </a:r>
            <a:r>
              <a:rPr lang="de-DE" dirty="0"/>
              <a:t>.  Die Kulturstrolche dürfen hier vor und hinter dem Vorhang auf Entdeckungsjagd gehen.</a:t>
            </a:r>
          </a:p>
          <a:p>
            <a:r>
              <a:rPr lang="de-DE" dirty="0"/>
              <a:t>Der Blick hinter die Bühne:  Bei dem technischen Leiter der </a:t>
            </a:r>
            <a:r>
              <a:rPr lang="de-DE" dirty="0" err="1"/>
              <a:t>Paderhalle</a:t>
            </a:r>
            <a:r>
              <a:rPr lang="de-DE" dirty="0"/>
              <a:t>, Herr Hampel, erfährt man, wie riesig die Bühne ist, wenn man darauf steht und auch, wie es sich anfühlt, dort ein Mikro in der Hand zu halten, die Spots zu führen oder die Schieber am Mischpult zu bewegen. Aufregend!  </a:t>
            </a:r>
            <a:br>
              <a:rPr lang="de-DE" dirty="0"/>
            </a:br>
            <a:r>
              <a:rPr lang="de-DE" dirty="0"/>
              <a:t>Beim nächsten Termin folgt der Blick auf die Bühne: Die Kulturstrolche besuchen das Grundschulkonzert der Nordwestdeutschen Philharmonie besuchen. Und um abschließend noch einmal einen intensiven Blick hinter die Kulissen zu ermöglichen, kommen einige Musiker im Anschluss an ein Konzert auf einen Besuch in die Schule. </a:t>
            </a:r>
            <a:br>
              <a:rPr lang="de-DE" dirty="0"/>
            </a:br>
            <a:br>
              <a:rPr lang="de-DE" dirty="0"/>
            </a:br>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1 – 1,5 h</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Paderhalle</a:t>
            </a:r>
            <a:br>
              <a:rPr lang="de-DE" dirty="0">
                <a:solidFill>
                  <a:prstClr val="black"/>
                </a:solidFill>
              </a:rPr>
            </a:br>
            <a:r>
              <a:rPr lang="de-DE" dirty="0">
                <a:solidFill>
                  <a:prstClr val="black"/>
                </a:solidFill>
              </a:rPr>
              <a:t>		</a:t>
            </a:r>
            <a:r>
              <a:rPr lang="de-DE" dirty="0" err="1">
                <a:solidFill>
                  <a:prstClr val="black"/>
                </a:solidFill>
              </a:rPr>
              <a:t>Heiersmauer</a:t>
            </a:r>
            <a:r>
              <a:rPr lang="de-DE" dirty="0">
                <a:solidFill>
                  <a:prstClr val="black"/>
                </a:solidFill>
              </a:rPr>
              <a:t> 45, 33098 Paderborn</a:t>
            </a:r>
            <a:br>
              <a:rPr lang="de-DE" dirty="0">
                <a:solidFill>
                  <a:prstClr val="black"/>
                </a:solidFill>
              </a:rPr>
            </a:br>
            <a:r>
              <a:rPr lang="de-DE" b="1" dirty="0">
                <a:solidFill>
                  <a:prstClr val="black"/>
                </a:solidFill>
              </a:rPr>
              <a:t>Ansprechpartnerin: 	</a:t>
            </a:r>
            <a:r>
              <a:rPr lang="de-DE" dirty="0">
                <a:solidFill>
                  <a:prstClr val="black"/>
                </a:solidFill>
              </a:rPr>
              <a:t>Susanne Kirchner (Kulturamt)</a:t>
            </a:r>
            <a:br>
              <a:rPr lang="de-DE" dirty="0">
                <a:solidFill>
                  <a:prstClr val="black"/>
                </a:solidFill>
              </a:rPr>
            </a:br>
            <a:r>
              <a:rPr lang="de-DE" dirty="0">
                <a:solidFill>
                  <a:prstClr val="black"/>
                </a:solidFill>
              </a:rPr>
              <a:t>		05251/88 2079</a:t>
            </a:r>
            <a:br>
              <a:rPr lang="de-DE" dirty="0">
                <a:solidFill>
                  <a:prstClr val="black"/>
                </a:solidFill>
              </a:rPr>
            </a:br>
            <a:r>
              <a:rPr lang="de-DE" dirty="0">
                <a:solidFill>
                  <a:prstClr val="black"/>
                </a:solidFill>
              </a:rPr>
              <a:t>		</a:t>
            </a:r>
            <a:r>
              <a:rPr lang="de-DE" dirty="0">
                <a:solidFill>
                  <a:prstClr val="black"/>
                </a:solidFill>
                <a:hlinkClick r:id="rId2"/>
              </a:rPr>
              <a:t>susanne.kirchner@paderborn.de</a:t>
            </a:r>
            <a:br>
              <a:rPr lang="de-DE" dirty="0">
                <a:solidFill>
                  <a:prstClr val="black"/>
                </a:solidFill>
              </a:rPr>
            </a:br>
            <a:r>
              <a:rPr lang="de-DE" dirty="0">
                <a:solidFill>
                  <a:prstClr val="black"/>
                </a:solidFill>
              </a:rPr>
              <a:t>		Technikführung: Volker Hampel  </a:t>
            </a:r>
            <a:br>
              <a:rPr lang="de-DE" dirty="0">
                <a:solidFill>
                  <a:prstClr val="black"/>
                </a:solidFill>
              </a:rPr>
            </a:br>
            <a:r>
              <a:rPr lang="de-DE" dirty="0">
                <a:solidFill>
                  <a:prstClr val="black"/>
                </a:solidFill>
              </a:rPr>
              <a:t>		05251/103940</a:t>
            </a:r>
            <a:br>
              <a:rPr lang="de-DE" dirty="0">
                <a:solidFill>
                  <a:prstClr val="black"/>
                </a:solidFill>
              </a:rPr>
            </a:br>
            <a:r>
              <a:rPr lang="de-DE" dirty="0">
                <a:solidFill>
                  <a:prstClr val="black"/>
                </a:solidFill>
              </a:rPr>
              <a:t>		</a:t>
            </a:r>
            <a:r>
              <a:rPr lang="de-DE" dirty="0">
                <a:solidFill>
                  <a:prstClr val="black"/>
                </a:solidFill>
                <a:hlinkClick r:id="rId3"/>
              </a:rPr>
              <a:t>hampel@paderhalle.de</a:t>
            </a:r>
            <a:endParaRPr lang="de-DE" dirty="0">
              <a:solidFill>
                <a:prstClr val="black"/>
              </a:solidFill>
            </a:endParaRPr>
          </a:p>
          <a:p>
            <a:endParaRPr lang="de-DE" dirty="0"/>
          </a:p>
          <a:p>
            <a:endParaRPr lang="de-DE" dirty="0"/>
          </a:p>
          <a:p>
            <a:endParaRPr lang="de-DE" dirty="0"/>
          </a:p>
        </p:txBody>
      </p:sp>
      <p:sp>
        <p:nvSpPr>
          <p:cNvPr id="4" name="Titel 3"/>
          <p:cNvSpPr>
            <a:spLocks noGrp="1"/>
          </p:cNvSpPr>
          <p:nvPr>
            <p:ph type="title"/>
          </p:nvPr>
        </p:nvSpPr>
        <p:spPr/>
        <p:txBody>
          <a:bodyPr/>
          <a:lstStyle/>
          <a:p>
            <a:r>
              <a:rPr lang="de-DE" dirty="0" err="1"/>
              <a:t>Paderhalle</a:t>
            </a:r>
            <a:endParaRPr lang="de-DE" dirty="0"/>
          </a:p>
        </p:txBody>
      </p:sp>
      <p:sp>
        <p:nvSpPr>
          <p:cNvPr id="5" name="Textplatzhalter 4"/>
          <p:cNvSpPr>
            <a:spLocks noGrp="1"/>
          </p:cNvSpPr>
          <p:nvPr>
            <p:ph type="body" sz="quarter" idx="13"/>
          </p:nvPr>
        </p:nvSpPr>
        <p:spPr/>
        <p:txBody>
          <a:bodyPr/>
          <a:lstStyle/>
          <a:p>
            <a:r>
              <a:rPr lang="de-DE" dirty="0"/>
              <a:t>13</a:t>
            </a: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7060" y="8390870"/>
            <a:ext cx="2133265" cy="994430"/>
          </a:xfrm>
          <a:prstGeom prst="rect">
            <a:avLst/>
          </a:prstGeom>
        </p:spPr>
      </p:pic>
    </p:spTree>
    <p:extLst>
      <p:ext uri="{BB962C8B-B14F-4D97-AF65-F5344CB8AC3E}">
        <p14:creationId xmlns:p14="http://schemas.microsoft.com/office/powerpoint/2010/main" val="170165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3D983D-073A-3B45-B7BC-6A33512FEBA7}"/>
              </a:ext>
            </a:extLst>
          </p:cNvPr>
          <p:cNvSpPr>
            <a:spLocks noGrp="1"/>
          </p:cNvSpPr>
          <p:nvPr>
            <p:ph type="sldNum" sz="quarter" idx="12"/>
          </p:nvPr>
        </p:nvSpPr>
        <p:spPr/>
        <p:txBody>
          <a:bodyPr/>
          <a:lstStyle/>
          <a:p>
            <a:fld id="{A0A23AAE-2043-6342-8BBD-4D56D52B576C}" type="slidenum">
              <a:rPr lang="de-DE" smtClean="0"/>
              <a:pPr/>
              <a:t>2</a:t>
            </a:fld>
            <a:endParaRPr lang="de-DE" dirty="0"/>
          </a:p>
        </p:txBody>
      </p:sp>
      <p:sp>
        <p:nvSpPr>
          <p:cNvPr id="3" name="Textplatzhalter 2">
            <a:extLst>
              <a:ext uri="{FF2B5EF4-FFF2-40B4-BE49-F238E27FC236}">
                <a16:creationId xmlns:a16="http://schemas.microsoft.com/office/drawing/2014/main" id="{FA9901CA-2255-F249-ABC8-E6577CBE2B0C}"/>
              </a:ext>
            </a:extLst>
          </p:cNvPr>
          <p:cNvSpPr>
            <a:spLocks noGrp="1"/>
          </p:cNvSpPr>
          <p:nvPr>
            <p:ph type="body" idx="1"/>
          </p:nvPr>
        </p:nvSpPr>
        <p:spPr/>
        <p:txBody>
          <a:bodyPr/>
          <a:lstStyle/>
          <a:p>
            <a:r>
              <a:rPr lang="de-DE" b="1" dirty="0">
                <a:solidFill>
                  <a:srgbClr val="00ABCC"/>
                </a:solidFill>
              </a:rPr>
              <a:t>Konzept</a:t>
            </a:r>
            <a:br>
              <a:rPr lang="de-DE" b="1" dirty="0">
                <a:solidFill>
                  <a:srgbClr val="00ABCC"/>
                </a:solidFill>
              </a:rPr>
            </a:br>
            <a:r>
              <a:rPr lang="de-DE" dirty="0"/>
              <a:t>Hintergrund und Mission 	3</a:t>
            </a:r>
            <a:br>
              <a:rPr lang="de-DE" dirty="0"/>
            </a:br>
            <a:r>
              <a:rPr lang="de-DE" dirty="0"/>
              <a:t>Ziele 	4</a:t>
            </a:r>
            <a:br>
              <a:rPr lang="de-DE" dirty="0"/>
            </a:br>
            <a:r>
              <a:rPr lang="de-DE" dirty="0"/>
              <a:t>Struktur 	5</a:t>
            </a:r>
            <a:br>
              <a:rPr lang="de-DE" dirty="0"/>
            </a:br>
            <a:r>
              <a:rPr lang="de-DE" dirty="0"/>
              <a:t>Sparten 	6</a:t>
            </a:r>
            <a:br>
              <a:rPr lang="de-DE" dirty="0"/>
            </a:br>
            <a:endParaRPr lang="de-DE" dirty="0"/>
          </a:p>
          <a:p>
            <a:r>
              <a:rPr lang="de-DE" b="1" dirty="0">
                <a:solidFill>
                  <a:srgbClr val="00ABCC"/>
                </a:solidFill>
              </a:rPr>
              <a:t>Organisation  </a:t>
            </a:r>
            <a:br>
              <a:rPr lang="de-DE" b="1" dirty="0">
                <a:solidFill>
                  <a:srgbClr val="00ABCC"/>
                </a:solidFill>
              </a:rPr>
            </a:br>
            <a:r>
              <a:rPr lang="de-DE" dirty="0"/>
              <a:t>Hinweise zum organisatorischen Verfahren 	8</a:t>
            </a:r>
            <a:br>
              <a:rPr lang="de-DE" dirty="0"/>
            </a:br>
            <a:r>
              <a:rPr lang="de-DE" dirty="0"/>
              <a:t>Anmeldung und Projektdokumentation 	9</a:t>
            </a:r>
            <a:br>
              <a:rPr lang="de-DE" dirty="0"/>
            </a:br>
            <a:r>
              <a:rPr lang="de-DE" dirty="0"/>
              <a:t>Ansprechpartner und Projektleitung in der Stadt 	9</a:t>
            </a:r>
            <a:br>
              <a:rPr lang="de-DE" b="1" dirty="0">
                <a:solidFill>
                  <a:srgbClr val="00ABCC"/>
                </a:solidFill>
              </a:rPr>
            </a:br>
            <a:br>
              <a:rPr lang="de-DE" b="1" dirty="0">
                <a:solidFill>
                  <a:srgbClr val="00ABCC"/>
                </a:solidFill>
              </a:rPr>
            </a:br>
            <a:r>
              <a:rPr lang="de-DE" b="1" dirty="0">
                <a:solidFill>
                  <a:srgbClr val="00ABCC"/>
                </a:solidFill>
              </a:rPr>
              <a:t>Angebote</a:t>
            </a:r>
            <a:br>
              <a:rPr lang="de-DE" b="1" dirty="0">
                <a:solidFill>
                  <a:srgbClr val="00ABCC"/>
                </a:solidFill>
              </a:rPr>
            </a:br>
            <a:r>
              <a:rPr lang="de-DE" dirty="0">
                <a:solidFill>
                  <a:prstClr val="black"/>
                </a:solidFill>
              </a:rPr>
              <a:t>Literatur 	10 Geschichte</a:t>
            </a:r>
            <a:r>
              <a:rPr lang="de-DE" dirty="0"/>
              <a:t>	13</a:t>
            </a:r>
            <a:br>
              <a:rPr lang="de-DE" dirty="0"/>
            </a:br>
            <a:r>
              <a:rPr lang="de-DE" dirty="0"/>
              <a:t>Medien 	18</a:t>
            </a:r>
            <a:br>
              <a:rPr lang="de-DE" dirty="0"/>
            </a:br>
            <a:r>
              <a:rPr lang="de-DE" dirty="0"/>
              <a:t>Theater	20</a:t>
            </a:r>
            <a:br>
              <a:rPr lang="de-DE" dirty="0"/>
            </a:br>
            <a:r>
              <a:rPr lang="de-DE" dirty="0"/>
              <a:t>Tanz	22 Kunst	24</a:t>
            </a:r>
            <a:br>
              <a:rPr lang="de-DE" dirty="0"/>
            </a:br>
            <a:r>
              <a:rPr lang="de-DE" dirty="0"/>
              <a:t>Musik	29 </a:t>
            </a:r>
            <a:br>
              <a:rPr lang="de-DE" dirty="0"/>
            </a:br>
            <a:r>
              <a:rPr lang="de-DE" dirty="0"/>
              <a:t>Extra 	33</a:t>
            </a:r>
            <a:br>
              <a:rPr lang="de-DE" b="1" dirty="0"/>
            </a:br>
            <a:br>
              <a:rPr lang="de-DE" b="1" dirty="0"/>
            </a:br>
            <a:r>
              <a:rPr lang="de-DE" b="1" dirty="0">
                <a:solidFill>
                  <a:srgbClr val="00ABCC"/>
                </a:solidFill>
              </a:rPr>
              <a:t>Partner*innen</a:t>
            </a:r>
            <a:br>
              <a:rPr lang="de-DE" b="1" dirty="0">
                <a:solidFill>
                  <a:srgbClr val="00ABCC"/>
                </a:solidFill>
              </a:rPr>
            </a:br>
            <a:r>
              <a:rPr lang="de-DE" dirty="0"/>
              <a:t>Kulturorte                                                                                               34</a:t>
            </a:r>
          </a:p>
          <a:p>
            <a:endParaRPr lang="de-DE" dirty="0"/>
          </a:p>
          <a:p>
            <a:r>
              <a:rPr lang="de-DE" b="1" dirty="0">
                <a:solidFill>
                  <a:srgbClr val="00ABCC"/>
                </a:solidFill>
              </a:rPr>
              <a:t>Vorlagen</a:t>
            </a:r>
            <a:br>
              <a:rPr lang="de-DE" b="1" dirty="0">
                <a:solidFill>
                  <a:srgbClr val="00ABCC"/>
                </a:solidFill>
              </a:rPr>
            </a:br>
            <a:r>
              <a:rPr lang="de-DE" dirty="0"/>
              <a:t>Projektbericht                                                                                        35</a:t>
            </a:r>
            <a:endParaRPr lang="de-DE" b="1" dirty="0">
              <a:solidFill>
                <a:srgbClr val="00ABCC"/>
              </a:solidFill>
            </a:endParaRPr>
          </a:p>
          <a:p>
            <a:br>
              <a:rPr lang="de-DE" dirty="0"/>
            </a:br>
            <a:endParaRPr lang="de-DE" dirty="0"/>
          </a:p>
          <a:p>
            <a:endParaRPr lang="de-DE" dirty="0"/>
          </a:p>
        </p:txBody>
      </p:sp>
    </p:spTree>
    <p:extLst>
      <p:ext uri="{BB962C8B-B14F-4D97-AF65-F5344CB8AC3E}">
        <p14:creationId xmlns:p14="http://schemas.microsoft.com/office/powerpoint/2010/main" val="2738386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20</a:t>
            </a:fld>
            <a:endParaRPr lang="de-DE" dirty="0"/>
          </a:p>
        </p:txBody>
      </p:sp>
      <p:sp>
        <p:nvSpPr>
          <p:cNvPr id="3" name="Textplatzhalter 2"/>
          <p:cNvSpPr>
            <a:spLocks noGrp="1"/>
          </p:cNvSpPr>
          <p:nvPr>
            <p:ph type="body" idx="1"/>
          </p:nvPr>
        </p:nvSpPr>
        <p:spPr>
          <a:xfrm>
            <a:off x="1149350" y="2957884"/>
            <a:ext cx="5399675" cy="6427415"/>
          </a:xfrm>
        </p:spPr>
        <p:txBody>
          <a:bodyPr/>
          <a:lstStyle/>
          <a:p>
            <a:r>
              <a:rPr lang="de-DE" dirty="0"/>
              <a:t>Das Theater Paderborn – Westfälische Kammerspiele GmbH ist seit 2011 in einem modernen Theaterneubau im Stadtzentrum von Paderborn untergebracht. Dort befinden sich drei Spielstätten. Das Große Haus bietet Platz für 404 Zuschauer*innen, die Studiobühne für max. 99 Personen, der Theatertreff mit bis zu 80 Plätzen ist die Bühne für die meisten der Kinder- und Jugendtheaterstücke der jungen Theatersparte </a:t>
            </a:r>
            <a:r>
              <a:rPr lang="de-DE" dirty="0" err="1"/>
              <a:t>jott</a:t>
            </a:r>
            <a:r>
              <a:rPr lang="de-DE" dirty="0"/>
              <a:t>. Pro Spielzeit werden um die  zehn Inszenierungen in der Sparte Schauspiel erarbeitet. Der Spielplan umfasst neben Klassikern, einer musikalischen Produktion, einem Familienstück zur Weihnachtszeit und mobilen Stücken für Kinder und Jugendliche verschiedener Altersklassen in der Regel mindestens eine Ur- bzw. Deutschsprachige Erstaufführung pro Spielzeit. Am Theater Paderborn sind ca. 100 feste Mitarbeiter*innen beschäftigt und das Ensemble besteht aus acht fest angestellten Schauspieler*innen und sowie einem Pool an Gästen. </a:t>
            </a:r>
          </a:p>
          <a:p>
            <a:r>
              <a:rPr lang="de-DE" dirty="0"/>
              <a:t>Bei einem Treffen mit dem Theater Paderborn werden die Kulturstrolche eine Aufführung des aktuellen Kinderstücks besuchen. Doch auch hinter den Kulissen ist ständig etwas los: Egal ob in der Kostümabteilung, Maske, Tischlerei oder Bühnentechnik – alles ist in ständiger Bewegung. Während einer Hausführung durch die Werkstätten des Hauses erfahren die Kinder, was sie immer schon über das Theater wissen wollten und entdecken sicher noch mehr! Alternativ zur Hausführung kann der Aufführungsbesuch des Kinderstücks in einem theaterpädagogischen Stückworkshop entweder vor- oder nachbereitet werden, so dass die Kinder aktiv mit dem Medium Theater in Kontakt treten und sich selbst, auf spielerische Weise, ausprobieren können.</a:t>
            </a:r>
          </a:p>
          <a:p>
            <a:endParaRPr lang="de-DE" dirty="0"/>
          </a:p>
          <a:p>
            <a:r>
              <a:rPr lang="de-DE" dirty="0"/>
              <a:t>Zielgruppe: 		2.- 4. Klasse</a:t>
            </a:r>
            <a:br>
              <a:rPr lang="de-DE" dirty="0"/>
            </a:br>
            <a:r>
              <a:rPr lang="de-DE" dirty="0"/>
              <a:t>Teilnehmerzahl: 	eine Schulklasse und begleitendes Lehrpersonal</a:t>
            </a:r>
            <a:br>
              <a:rPr lang="de-DE" dirty="0"/>
            </a:br>
            <a:r>
              <a:rPr lang="de-DE" dirty="0"/>
              <a:t>Dauer: 		2 x 1 - 1,5 h </a:t>
            </a:r>
            <a:br>
              <a:rPr lang="de-DE" dirty="0"/>
            </a:br>
            <a:r>
              <a:rPr lang="de-DE" dirty="0"/>
              <a:t>Termine: 		Termine bitte am Schulhalbjahresanfang absprechen</a:t>
            </a:r>
            <a:br>
              <a:rPr lang="de-DE" dirty="0"/>
            </a:br>
            <a:r>
              <a:rPr lang="de-DE" dirty="0"/>
              <a:t>Ort: 		Theater Paderborn – Westfälische Kammerspiele GmbH</a:t>
            </a:r>
            <a:br>
              <a:rPr lang="de-DE" dirty="0"/>
            </a:br>
            <a:r>
              <a:rPr lang="de-DE" dirty="0"/>
              <a:t>		Neuer Platz 6</a:t>
            </a:r>
            <a:br>
              <a:rPr lang="de-DE" dirty="0"/>
            </a:br>
            <a:r>
              <a:rPr lang="de-DE" dirty="0"/>
              <a:t>		33098 Paderborn</a:t>
            </a:r>
            <a:br>
              <a:rPr lang="de-DE" dirty="0"/>
            </a:br>
            <a:br>
              <a:rPr lang="de-DE" dirty="0"/>
            </a:br>
            <a:r>
              <a:rPr lang="de-DE" dirty="0"/>
              <a:t>Kontakt:	 	</a:t>
            </a:r>
            <a:r>
              <a:rPr lang="de-DE" dirty="0">
                <a:hlinkClick r:id="rId2"/>
              </a:rPr>
              <a:t>theatervermittlung@theater-paderborn.de</a:t>
            </a:r>
            <a:br>
              <a:rPr lang="de-DE" dirty="0"/>
            </a:br>
            <a:r>
              <a:rPr lang="de-DE" dirty="0"/>
              <a:t>		05251 / 2881 209</a:t>
            </a:r>
            <a:br>
              <a:rPr lang="de-DE" dirty="0"/>
            </a:br>
            <a:br>
              <a:rPr lang="de-DE" dirty="0"/>
            </a:br>
            <a:r>
              <a:rPr lang="de-DE" dirty="0"/>
              <a:t>Ansprechpartner:	Markus Wegner (Dramaturg </a:t>
            </a:r>
            <a:r>
              <a:rPr lang="de-DE" dirty="0" err="1"/>
              <a:t>jott</a:t>
            </a:r>
            <a:r>
              <a:rPr lang="de-DE" dirty="0"/>
              <a:t> und Theatervermittler)</a:t>
            </a:r>
            <a:br>
              <a:rPr lang="de-DE" dirty="0"/>
            </a:br>
            <a:r>
              <a:rPr lang="de-DE" dirty="0"/>
              <a:t>		05251 / 2881 212</a:t>
            </a:r>
            <a:br>
              <a:rPr lang="de-DE" dirty="0"/>
            </a:br>
            <a:r>
              <a:rPr lang="de-DE" dirty="0"/>
              <a:t>		wegner@theater-paderborn.de</a:t>
            </a:r>
          </a:p>
          <a:p>
            <a:endParaRPr lang="de-DE" dirty="0"/>
          </a:p>
          <a:p>
            <a:endParaRPr lang="de-DE" dirty="0"/>
          </a:p>
          <a:p>
            <a:endParaRPr lang="de-DE" dirty="0"/>
          </a:p>
        </p:txBody>
      </p:sp>
      <p:sp>
        <p:nvSpPr>
          <p:cNvPr id="4" name="Titel 3"/>
          <p:cNvSpPr>
            <a:spLocks noGrp="1"/>
          </p:cNvSpPr>
          <p:nvPr>
            <p:ph type="title"/>
          </p:nvPr>
        </p:nvSpPr>
        <p:spPr/>
        <p:txBody>
          <a:bodyPr/>
          <a:lstStyle/>
          <a:p>
            <a:r>
              <a:rPr lang="de-DE" sz="1800" b="1" kern="100" dirty="0">
                <a:effectLst/>
                <a:latin typeface="Arial" panose="020B0604020202020204" pitchFamily="34" charset="0"/>
                <a:ea typeface="Aptos" panose="020B0004020202020204" pitchFamily="34" charset="0"/>
                <a:cs typeface="Times New Roman" panose="02020603050405020304" pitchFamily="18" charset="0"/>
              </a:rPr>
              <a:t>Theater Paderborn:</a:t>
            </a:r>
            <a:r>
              <a:rPr lang="de-DE" sz="1800" b="1" i="1" kern="100" dirty="0">
                <a:effectLst/>
                <a:latin typeface="Arial" panose="020B0604020202020204" pitchFamily="34" charset="0"/>
                <a:ea typeface="Aptos" panose="020B0004020202020204" pitchFamily="34" charset="0"/>
                <a:cs typeface="Times New Roman" panose="02020603050405020304" pitchFamily="18" charset="0"/>
              </a:rPr>
              <a:t> </a:t>
            </a:r>
            <a:r>
              <a:rPr lang="de-DE" sz="1800" b="1" i="1" kern="100" dirty="0" err="1">
                <a:effectLst/>
                <a:latin typeface="Arial" panose="020B0604020202020204" pitchFamily="34" charset="0"/>
                <a:ea typeface="Aptos" panose="020B0004020202020204" pitchFamily="34" charset="0"/>
                <a:cs typeface="Times New Roman" panose="02020603050405020304" pitchFamily="18" charset="0"/>
              </a:rPr>
              <a:t>jott</a:t>
            </a:r>
            <a:endParaRPr lang="de-DE" sz="1800" kern="100" dirty="0">
              <a:effectLst/>
              <a:latin typeface="Arial" panose="020B0604020202020204" pitchFamily="34" charset="0"/>
              <a:ea typeface="Aptos" panose="020B0004020202020204" pitchFamily="34" charset="0"/>
              <a:cs typeface="Times New Roman" panose="02020603050405020304" pitchFamily="18" charset="0"/>
            </a:endParaRPr>
          </a:p>
        </p:txBody>
      </p:sp>
      <p:sp>
        <p:nvSpPr>
          <p:cNvPr id="5" name="Textplatzhalter 4"/>
          <p:cNvSpPr>
            <a:spLocks noGrp="1"/>
          </p:cNvSpPr>
          <p:nvPr>
            <p:ph type="body" sz="quarter" idx="13"/>
          </p:nvPr>
        </p:nvSpPr>
        <p:spPr/>
        <p:txBody>
          <a:bodyPr/>
          <a:lstStyle/>
          <a:p>
            <a:r>
              <a:rPr lang="de-DE" dirty="0"/>
              <a:t>13</a:t>
            </a:r>
          </a:p>
        </p:txBody>
      </p:sp>
      <p:pic>
        <p:nvPicPr>
          <p:cNvPr id="7" name="Grafik 6">
            <a:extLst>
              <a:ext uri="{FF2B5EF4-FFF2-40B4-BE49-F238E27FC236}">
                <a16:creationId xmlns:a16="http://schemas.microsoft.com/office/drawing/2014/main" id="{1807FA49-B0CC-2BB4-E1C6-FA9B8545E6D2}"/>
              </a:ext>
            </a:extLst>
          </p:cNvPr>
          <p:cNvPicPr>
            <a:picLocks noChangeAspect="1"/>
          </p:cNvPicPr>
          <p:nvPr/>
        </p:nvPicPr>
        <p:blipFill>
          <a:blip r:embed="rId3"/>
          <a:stretch>
            <a:fillRect/>
          </a:stretch>
        </p:blipFill>
        <p:spPr>
          <a:xfrm>
            <a:off x="5329719" y="8815273"/>
            <a:ext cx="1219306" cy="1140051"/>
          </a:xfrm>
          <a:prstGeom prst="rect">
            <a:avLst/>
          </a:prstGeom>
        </p:spPr>
      </p:pic>
    </p:spTree>
    <p:extLst>
      <p:ext uri="{BB962C8B-B14F-4D97-AF65-F5344CB8AC3E}">
        <p14:creationId xmlns:p14="http://schemas.microsoft.com/office/powerpoint/2010/main" val="3925445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21</a:t>
            </a:fld>
            <a:endParaRPr lang="de-DE" dirty="0"/>
          </a:p>
        </p:txBody>
      </p:sp>
      <p:sp>
        <p:nvSpPr>
          <p:cNvPr id="3" name="Textplatzhalter 2"/>
          <p:cNvSpPr>
            <a:spLocks noGrp="1"/>
          </p:cNvSpPr>
          <p:nvPr>
            <p:ph type="body" idx="1"/>
          </p:nvPr>
        </p:nvSpPr>
        <p:spPr>
          <a:xfrm>
            <a:off x="1149350" y="2957884"/>
            <a:ext cx="5399675" cy="6427415"/>
          </a:xfrm>
        </p:spPr>
        <p:txBody>
          <a:bodyPr/>
          <a:lstStyle/>
          <a:p>
            <a:pPr algn="l"/>
            <a:r>
              <a:rPr lang="de-DE" b="0" i="0" dirty="0">
                <a:solidFill>
                  <a:srgbClr val="000000"/>
                </a:solidFill>
                <a:effectLst/>
                <a:latin typeface="Arial" panose="020B0604020202020204" pitchFamily="34" charset="0"/>
              </a:rPr>
              <a:t>Schon vor mehr als 30 Jahren ist</a:t>
            </a:r>
            <a:r>
              <a:rPr lang="de-DE" dirty="0">
                <a:solidFill>
                  <a:srgbClr val="000000"/>
                </a:solidFill>
                <a:latin typeface="Arial" panose="020B0604020202020204" pitchFamily="34" charset="0"/>
              </a:rPr>
              <a:t> Robert </a:t>
            </a:r>
            <a:r>
              <a:rPr lang="de-DE" dirty="0" err="1">
                <a:solidFill>
                  <a:srgbClr val="000000"/>
                </a:solidFill>
                <a:latin typeface="Arial" panose="020B0604020202020204" pitchFamily="34" charset="0"/>
              </a:rPr>
              <a:t>Rusemann</a:t>
            </a:r>
            <a:r>
              <a:rPr lang="de-DE" b="0" i="0" dirty="0">
                <a:solidFill>
                  <a:srgbClr val="000000"/>
                </a:solidFill>
                <a:effectLst/>
                <a:latin typeface="Arial" panose="020B0604020202020204" pitchFamily="34" charset="0"/>
              </a:rPr>
              <a:t> zum ersten Mal als Puppenspieler mit der Jugendfeuerwehr-Puppenbühne öffentlich aufgetreten. Bei den ersten </a:t>
            </a:r>
            <a:r>
              <a:rPr lang="de-DE" dirty="0">
                <a:solidFill>
                  <a:srgbClr val="000000"/>
                </a:solidFill>
                <a:latin typeface="Arial" panose="020B0604020202020204" pitchFamily="34" charset="0"/>
              </a:rPr>
              <a:t>A</a:t>
            </a:r>
            <a:r>
              <a:rPr lang="de-DE" b="0" i="0" dirty="0">
                <a:solidFill>
                  <a:srgbClr val="000000"/>
                </a:solidFill>
                <a:effectLst/>
                <a:latin typeface="Arial" panose="020B0604020202020204" pitchFamily="34" charset="0"/>
              </a:rPr>
              <a:t>uftritten spielten er noch, wie er es aus Kindertagen kannte. Der Erfolg war trotzdem groß und das Kasperfieber hatte ihn gepackt. Im Laufe der Jahre arbeitete sich </a:t>
            </a:r>
            <a:r>
              <a:rPr lang="de-DE" b="0" i="0" dirty="0" err="1">
                <a:solidFill>
                  <a:srgbClr val="000000"/>
                </a:solidFill>
                <a:effectLst/>
                <a:latin typeface="Arial" panose="020B0604020202020204" pitchFamily="34" charset="0"/>
              </a:rPr>
              <a:t>Rrobert</a:t>
            </a:r>
            <a:r>
              <a:rPr lang="de-DE" b="0" i="0" dirty="0">
                <a:solidFill>
                  <a:srgbClr val="000000"/>
                </a:solidFill>
                <a:effectLst/>
                <a:latin typeface="Arial" panose="020B0604020202020204" pitchFamily="34" charset="0"/>
              </a:rPr>
              <a:t> Husemann durch die Fachliteratur, hospitierte später im Charivari-Theater in Münster und besuchte Lehrgänge im Figurentheater-Kolleg Bochum. Heute </a:t>
            </a:r>
            <a:r>
              <a:rPr lang="de-DE" dirty="0">
                <a:solidFill>
                  <a:srgbClr val="000000"/>
                </a:solidFill>
                <a:latin typeface="Arial" panose="020B0604020202020204" pitchFamily="34" charset="0"/>
              </a:rPr>
              <a:t>spiel</a:t>
            </a:r>
            <a:r>
              <a:rPr lang="de-DE" b="0" i="0" dirty="0">
                <a:solidFill>
                  <a:srgbClr val="000000"/>
                </a:solidFill>
                <a:effectLst/>
                <a:latin typeface="Arial" panose="020B0604020202020204" pitchFamily="34" charset="0"/>
              </a:rPr>
              <a:t>t er regelmäßig aus seinem großen Repertoire an Kaspergeschichten vor Kindern und Erwachsenen in der Kulturwerkstatt.</a:t>
            </a:r>
            <a:endParaRPr lang="de-DE" dirty="0"/>
          </a:p>
          <a:p>
            <a:r>
              <a:rPr lang="de-DE" dirty="0"/>
              <a:t>Ein erstes Treffen findet in der Schule statt. Robert Husemann spielt nach Absprache mit dem </a:t>
            </a:r>
            <a:r>
              <a:rPr lang="de-DE" dirty="0" err="1"/>
              <a:t>Kulturstrolchelehrer:innen</a:t>
            </a:r>
            <a:r>
              <a:rPr lang="de-DE" dirty="0"/>
              <a:t> ein Stück aus seinem Repertoire vor der Klasse. Ein nächstes Treffen findet dann schon im Lager bei Herrn Husemann statt, in dem die ungewöhnlichsten und unterschiedlichsten Figuren zu bestaunen sind. Der Puppenspieler führt verschiedene Figuren vor und erklärt wie er sei zum Leben erweckt. Die Kulturstrolche dürfen nun selber Figuren ausprobieren. Bis zu einem nächsten Treffen dürfen sich die Kinder in Kleingruppen ein kleines Stück ausdenken und dann vor den anderen jungen Puppenspielern vorführen. </a:t>
            </a:r>
          </a:p>
          <a:p>
            <a:r>
              <a:rPr lang="de-DE" dirty="0"/>
              <a:t>Zielgruppe: 		2.- 4. Klasse</a:t>
            </a:r>
            <a:br>
              <a:rPr lang="de-DE" dirty="0"/>
            </a:br>
            <a:r>
              <a:rPr lang="de-DE" dirty="0"/>
              <a:t>Teilnehmerzahl: 	eine Schulklasse und begleitendes Lehrpersonal</a:t>
            </a:r>
            <a:br>
              <a:rPr lang="de-DE" dirty="0"/>
            </a:br>
            <a:r>
              <a:rPr lang="de-DE" dirty="0"/>
              <a:t>Dauer: 		2 x 1,5 h </a:t>
            </a:r>
            <a:br>
              <a:rPr lang="de-DE" dirty="0"/>
            </a:br>
            <a:r>
              <a:rPr lang="de-DE" dirty="0"/>
              <a:t>Termine: 		Termine bitte am Schulhalbjahresanfang absprechen</a:t>
            </a:r>
            <a:br>
              <a:rPr lang="de-DE" dirty="0"/>
            </a:br>
            <a:r>
              <a:rPr lang="de-DE" dirty="0"/>
              <a:t>Ort: 		Paderborner Puppenspiele</a:t>
            </a:r>
            <a:br>
              <a:rPr lang="de-DE" dirty="0"/>
            </a:br>
            <a:r>
              <a:rPr lang="de-DE" dirty="0"/>
              <a:t>		Robert Husemann</a:t>
            </a:r>
            <a:br>
              <a:rPr lang="de-DE" dirty="0"/>
            </a:br>
            <a:r>
              <a:rPr lang="de-DE" dirty="0"/>
              <a:t>		</a:t>
            </a:r>
            <a:r>
              <a:rPr lang="de-DE" dirty="0" err="1"/>
              <a:t>Sighardstr</a:t>
            </a:r>
            <a:r>
              <a:rPr lang="de-DE" dirty="0"/>
              <a:t>. 3</a:t>
            </a:r>
            <a:br>
              <a:rPr lang="de-DE" dirty="0"/>
            </a:br>
            <a:r>
              <a:rPr lang="de-DE" dirty="0"/>
              <a:t>		33098 Paderborn</a:t>
            </a:r>
          </a:p>
          <a:p>
            <a:r>
              <a:rPr lang="de-DE" dirty="0"/>
              <a:t>Ansprechpartner:	Robert Husemann</a:t>
            </a:r>
            <a:br>
              <a:rPr lang="de-DE" dirty="0"/>
            </a:br>
            <a:r>
              <a:rPr lang="de-DE" dirty="0"/>
              <a:t>	 	</a:t>
            </a:r>
            <a:r>
              <a:rPr lang="de-DE" dirty="0">
                <a:hlinkClick r:id="rId2"/>
              </a:rPr>
              <a:t>robert.husemann@t-online.de</a:t>
            </a:r>
            <a:r>
              <a:rPr lang="de-DE" dirty="0"/>
              <a:t> </a:t>
            </a:r>
            <a:br>
              <a:rPr lang="de-DE" dirty="0"/>
            </a:br>
            <a:r>
              <a:rPr lang="de-DE" dirty="0"/>
              <a:t>		 0171-6843415</a:t>
            </a:r>
            <a:br>
              <a:rPr lang="de-DE" dirty="0"/>
            </a:br>
            <a:br>
              <a:rPr lang="de-DE" dirty="0"/>
            </a:br>
            <a:r>
              <a:rPr lang="de-DE" dirty="0"/>
              <a:t>		</a:t>
            </a:r>
          </a:p>
          <a:p>
            <a:endParaRPr lang="de-DE" dirty="0"/>
          </a:p>
          <a:p>
            <a:endParaRPr lang="de-DE" dirty="0"/>
          </a:p>
        </p:txBody>
      </p:sp>
      <p:sp>
        <p:nvSpPr>
          <p:cNvPr id="4" name="Titel 3"/>
          <p:cNvSpPr>
            <a:spLocks noGrp="1"/>
          </p:cNvSpPr>
          <p:nvPr>
            <p:ph type="title"/>
          </p:nvPr>
        </p:nvSpPr>
        <p:spPr/>
        <p:txBody>
          <a:bodyPr/>
          <a:lstStyle/>
          <a:p>
            <a:r>
              <a:rPr lang="de-DE" sz="1800" kern="100" dirty="0">
                <a:effectLst/>
                <a:latin typeface="Arial" panose="020B0604020202020204" pitchFamily="34" charset="0"/>
                <a:ea typeface="Aptos" panose="020B0004020202020204" pitchFamily="34" charset="0"/>
                <a:cs typeface="Times New Roman" panose="02020603050405020304" pitchFamily="18" charset="0"/>
              </a:rPr>
              <a:t>Puppenspieler:</a:t>
            </a:r>
            <a:br>
              <a:rPr lang="de-DE" sz="1800" kern="100" dirty="0">
                <a:effectLst/>
                <a:latin typeface="Arial" panose="020B0604020202020204" pitchFamily="34" charset="0"/>
                <a:ea typeface="Aptos" panose="020B0004020202020204" pitchFamily="34" charset="0"/>
                <a:cs typeface="Times New Roman" panose="02020603050405020304" pitchFamily="18" charset="0"/>
              </a:rPr>
            </a:br>
            <a:r>
              <a:rPr lang="de-DE" sz="1800" kern="100" dirty="0">
                <a:effectLst/>
                <a:latin typeface="Arial" panose="020B0604020202020204" pitchFamily="34" charset="0"/>
                <a:ea typeface="Aptos" panose="020B0004020202020204" pitchFamily="34" charset="0"/>
                <a:cs typeface="Times New Roman" panose="02020603050405020304" pitchFamily="18" charset="0"/>
              </a:rPr>
              <a:t>Robert Husemann</a:t>
            </a:r>
          </a:p>
        </p:txBody>
      </p:sp>
      <p:sp>
        <p:nvSpPr>
          <p:cNvPr id="5" name="Textplatzhalter 4"/>
          <p:cNvSpPr>
            <a:spLocks noGrp="1"/>
          </p:cNvSpPr>
          <p:nvPr>
            <p:ph type="body" sz="quarter" idx="13"/>
          </p:nvPr>
        </p:nvSpPr>
        <p:spPr/>
        <p:txBody>
          <a:bodyPr/>
          <a:lstStyle/>
          <a:p>
            <a:r>
              <a:rPr lang="de-DE" dirty="0"/>
              <a:t>13</a:t>
            </a:r>
          </a:p>
        </p:txBody>
      </p:sp>
      <p:pic>
        <p:nvPicPr>
          <p:cNvPr id="7" name="Grafik 6">
            <a:extLst>
              <a:ext uri="{FF2B5EF4-FFF2-40B4-BE49-F238E27FC236}">
                <a16:creationId xmlns:a16="http://schemas.microsoft.com/office/drawing/2014/main" id="{1807FA49-B0CC-2BB4-E1C6-FA9B8545E6D2}"/>
              </a:ext>
            </a:extLst>
          </p:cNvPr>
          <p:cNvPicPr>
            <a:picLocks noChangeAspect="1"/>
          </p:cNvPicPr>
          <p:nvPr/>
        </p:nvPicPr>
        <p:blipFill>
          <a:blip r:embed="rId3"/>
          <a:stretch>
            <a:fillRect/>
          </a:stretch>
        </p:blipFill>
        <p:spPr>
          <a:xfrm>
            <a:off x="5329719" y="8815273"/>
            <a:ext cx="1219306" cy="1140051"/>
          </a:xfrm>
          <a:prstGeom prst="rect">
            <a:avLst/>
          </a:prstGeom>
        </p:spPr>
      </p:pic>
    </p:spTree>
    <p:extLst>
      <p:ext uri="{BB962C8B-B14F-4D97-AF65-F5344CB8AC3E}">
        <p14:creationId xmlns:p14="http://schemas.microsoft.com/office/powerpoint/2010/main" val="538195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A7608E7-3942-F24C-BE84-74C626908F78}"/>
              </a:ext>
            </a:extLst>
          </p:cNvPr>
          <p:cNvSpPr>
            <a:spLocks noGrp="1"/>
          </p:cNvSpPr>
          <p:nvPr>
            <p:ph type="sldNum" sz="quarter" idx="12"/>
          </p:nvPr>
        </p:nvSpPr>
        <p:spPr/>
        <p:txBody>
          <a:bodyPr/>
          <a:lstStyle/>
          <a:p>
            <a:fld id="{A0A23AAE-2043-6342-8BBD-4D56D52B576C}" type="slidenum">
              <a:rPr lang="de-DE" smtClean="0"/>
              <a:pPr/>
              <a:t>22</a:t>
            </a:fld>
            <a:endParaRPr lang="de-DE" dirty="0"/>
          </a:p>
        </p:txBody>
      </p:sp>
      <p:sp>
        <p:nvSpPr>
          <p:cNvPr id="3" name="Textplatzhalter 2">
            <a:extLst>
              <a:ext uri="{FF2B5EF4-FFF2-40B4-BE49-F238E27FC236}">
                <a16:creationId xmlns:a16="http://schemas.microsoft.com/office/drawing/2014/main" id="{C9B91A6A-A015-414B-A4D5-51ED536E5316}"/>
              </a:ext>
            </a:extLst>
          </p:cNvPr>
          <p:cNvSpPr>
            <a:spLocks noGrp="1"/>
          </p:cNvSpPr>
          <p:nvPr>
            <p:ph type="body" idx="1"/>
          </p:nvPr>
        </p:nvSpPr>
        <p:spPr>
          <a:xfrm>
            <a:off x="1080000" y="2895600"/>
            <a:ext cx="5399675" cy="6403258"/>
          </a:xfrm>
        </p:spPr>
        <p:txBody>
          <a:bodyPr/>
          <a:lstStyle/>
          <a:p>
            <a:r>
              <a:rPr lang="de-DE" dirty="0"/>
              <a:t>Der TSC Blau Weiß im TV 1875 Paderborn ist der viertgrößte Tanzsportclub in NRW. Stark im Breitensport und stark im Leistungssport. Tanzen soll Spaß machen und Tanzen verbindet. Erst kürzlich erhielt der TSC Blau Weiß im TV 1875 Paderborn e.V. die Auszeichnung des Deutschen Tanzsportverbandes  - Schulsportbetonter Verein 2023/2024. Kindertanz  ist im TSC Blau Weiß im TV 1875 Paderborn sehr beliebt, aber es werden auch , Hip Hop, Standard/Latein,  Zumba und Breakdance getanzt.</a:t>
            </a:r>
          </a:p>
          <a:p>
            <a:r>
              <a:rPr lang="de-DE" dirty="0"/>
              <a:t> Ein Trainer oder Trainerin des Vereins studiert mit den Kulturstrolchen innerhalb von  3 ca. 1 stündigen Treffen eine kleine Tanz Choreographie ein, die dann vor Publikum in der Schule gezeigt werden kann. Besonders schön ist das immer bei größeren Anlässen wie bei Schulfesten, Weihnachtsfeiern o.ä., wenn es dort integriert werden kann.  </a:t>
            </a:r>
            <a:br>
              <a:rPr lang="de-DE" dirty="0"/>
            </a:br>
            <a:br>
              <a:rPr lang="de-DE" dirty="0"/>
            </a:br>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1,5 h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in der Schule  oder </a:t>
            </a:r>
            <a:br>
              <a:rPr lang="de-DE" b="1" dirty="0">
                <a:solidFill>
                  <a:prstClr val="black"/>
                </a:solidFill>
              </a:rPr>
            </a:br>
            <a:r>
              <a:rPr lang="de-DE" dirty="0">
                <a:solidFill>
                  <a:prstClr val="black"/>
                </a:solidFill>
              </a:rPr>
              <a:t>		Sportzentrum TV 1875 Paderborn, </a:t>
            </a:r>
            <a:br>
              <a:rPr lang="de-DE" dirty="0">
                <a:solidFill>
                  <a:prstClr val="black"/>
                </a:solidFill>
              </a:rPr>
            </a:br>
            <a:r>
              <a:rPr lang="de-DE" dirty="0">
                <a:solidFill>
                  <a:prstClr val="black"/>
                </a:solidFill>
              </a:rPr>
              <a:t>		Im Goldgrund 6a, 33100 Paderborn</a:t>
            </a:r>
            <a:br>
              <a:rPr lang="de-DE" dirty="0">
                <a:solidFill>
                  <a:prstClr val="black"/>
                </a:solidFill>
              </a:rPr>
            </a:br>
            <a:r>
              <a:rPr lang="de-DE" b="1" dirty="0">
                <a:solidFill>
                  <a:prstClr val="black"/>
                </a:solidFill>
              </a:rPr>
              <a:t>Ansprechpartner: 	</a:t>
            </a:r>
            <a:r>
              <a:rPr lang="de-DE" dirty="0">
                <a:solidFill>
                  <a:prstClr val="black"/>
                </a:solidFill>
              </a:rPr>
              <a:t>Anita Driller, 1. Vors. TSC Blau Weiß im TV 1875 Paderborn e.V. </a:t>
            </a:r>
            <a:br>
              <a:rPr lang="de-DE" dirty="0">
                <a:solidFill>
                  <a:prstClr val="black"/>
                </a:solidFill>
              </a:rPr>
            </a:br>
            <a:r>
              <a:rPr lang="de-DE" dirty="0">
                <a:solidFill>
                  <a:prstClr val="black"/>
                </a:solidFill>
              </a:rPr>
              <a:t>		05252/932293 </a:t>
            </a:r>
            <a:br>
              <a:rPr lang="de-DE" dirty="0">
                <a:solidFill>
                  <a:prstClr val="black"/>
                </a:solidFill>
              </a:rPr>
            </a:br>
            <a:r>
              <a:rPr lang="de-DE" dirty="0">
                <a:solidFill>
                  <a:prstClr val="black"/>
                </a:solidFill>
              </a:rPr>
              <a:t>		</a:t>
            </a:r>
            <a:r>
              <a:rPr lang="de-DE" dirty="0">
                <a:solidFill>
                  <a:prstClr val="black"/>
                </a:solidFill>
                <a:hlinkClick r:id="rId2"/>
              </a:rPr>
              <a:t>1.vorsitz@tanzsport-paderborn.de</a:t>
            </a:r>
            <a:endParaRPr lang="de-DE" dirty="0">
              <a:solidFill>
                <a:prstClr val="black"/>
              </a:solidFill>
            </a:endParaRPr>
          </a:p>
          <a:p>
            <a:pPr lvl="0"/>
            <a:endParaRPr lang="de-DE" dirty="0"/>
          </a:p>
          <a:p>
            <a:endParaRPr lang="de-DE" dirty="0"/>
          </a:p>
          <a:p>
            <a:endParaRPr lang="de-DE" dirty="0"/>
          </a:p>
          <a:p>
            <a:endParaRPr lang="de-DE" dirty="0"/>
          </a:p>
        </p:txBody>
      </p:sp>
      <p:sp>
        <p:nvSpPr>
          <p:cNvPr id="4" name="Titel 3">
            <a:extLst>
              <a:ext uri="{FF2B5EF4-FFF2-40B4-BE49-F238E27FC236}">
                <a16:creationId xmlns:a16="http://schemas.microsoft.com/office/drawing/2014/main" id="{F3D47C07-65D6-DE4F-BC94-8FFB39CCB037}"/>
              </a:ext>
            </a:extLst>
          </p:cNvPr>
          <p:cNvSpPr>
            <a:spLocks noGrp="1"/>
          </p:cNvSpPr>
          <p:nvPr>
            <p:ph type="title"/>
          </p:nvPr>
        </p:nvSpPr>
        <p:spPr/>
        <p:txBody>
          <a:bodyPr/>
          <a:lstStyle/>
          <a:p>
            <a:r>
              <a:rPr lang="de-DE" dirty="0"/>
              <a:t>TSC Blau Weiß im TV 1875</a:t>
            </a:r>
          </a:p>
        </p:txBody>
      </p:sp>
      <p:sp>
        <p:nvSpPr>
          <p:cNvPr id="5" name="Textplatzhalter 4">
            <a:extLst>
              <a:ext uri="{FF2B5EF4-FFF2-40B4-BE49-F238E27FC236}">
                <a16:creationId xmlns:a16="http://schemas.microsoft.com/office/drawing/2014/main" id="{520741B4-FF05-3445-8488-D2BB85480E04}"/>
              </a:ext>
            </a:extLst>
          </p:cNvPr>
          <p:cNvSpPr>
            <a:spLocks noGrp="1"/>
          </p:cNvSpPr>
          <p:nvPr>
            <p:ph type="body" sz="quarter" idx="13"/>
          </p:nvPr>
        </p:nvSpPr>
        <p:spPr/>
        <p:txBody>
          <a:bodyPr/>
          <a:lstStyle/>
          <a:p>
            <a:r>
              <a:rPr lang="de-DE" dirty="0"/>
              <a:t>14</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8100" y="8127283"/>
            <a:ext cx="1171575" cy="1171575"/>
          </a:xfrm>
          <a:prstGeom prst="rect">
            <a:avLst/>
          </a:prstGeom>
        </p:spPr>
      </p:pic>
    </p:spTree>
    <p:extLst>
      <p:ext uri="{BB962C8B-B14F-4D97-AF65-F5344CB8AC3E}">
        <p14:creationId xmlns:p14="http://schemas.microsoft.com/office/powerpoint/2010/main" val="271449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23</a:t>
            </a:fld>
            <a:endParaRPr lang="de-DE" dirty="0"/>
          </a:p>
        </p:txBody>
      </p:sp>
      <p:sp>
        <p:nvSpPr>
          <p:cNvPr id="3" name="Textplatzhalter 2"/>
          <p:cNvSpPr>
            <a:spLocks noGrp="1"/>
          </p:cNvSpPr>
          <p:nvPr>
            <p:ph type="body" idx="1"/>
          </p:nvPr>
        </p:nvSpPr>
        <p:spPr>
          <a:xfrm>
            <a:off x="1080000" y="2912806"/>
            <a:ext cx="5399675" cy="6308188"/>
          </a:xfrm>
        </p:spPr>
        <p:txBody>
          <a:bodyPr/>
          <a:lstStyle/>
          <a:p>
            <a:r>
              <a:rPr lang="de-DE" dirty="0"/>
              <a:t>Der Verein wurde 1991 von Kunststudierenden der Universität Paderborn gegründet. </a:t>
            </a:r>
            <a:br>
              <a:rPr lang="de-DE" dirty="0"/>
            </a:br>
            <a:r>
              <a:rPr lang="de-DE" dirty="0"/>
              <a:t>Die Ateliergemeinschaft mit dem angeschlossenem Ausstellungsraum befindet sich in der Stadtmitte, direkt neben dem Theater, in der ehemaligen Bäckerei Ostermann.</a:t>
            </a:r>
            <a:br>
              <a:rPr lang="de-DE" dirty="0"/>
            </a:br>
            <a:r>
              <a:rPr lang="de-DE" dirty="0"/>
              <a:t>Das Haus teilt sich auf in eine Kellerwerkstatt, einen Ausstellungs- und Veranstaltungsraum der gemietet werden kann und zwei Atelieretagen.</a:t>
            </a:r>
          </a:p>
          <a:p>
            <a:r>
              <a:rPr lang="de-DE" dirty="0"/>
              <a:t>Die Künstlerin und Kunstpädagogin Eva </a:t>
            </a:r>
            <a:r>
              <a:rPr lang="de-DE" dirty="0" err="1"/>
              <a:t>Wilcke</a:t>
            </a:r>
            <a:r>
              <a:rPr lang="de-DE" dirty="0"/>
              <a:t> führt die Kulturstrolche zunächst durch das Haus und erläutert dabei die unterschiedlichen Arbeitsweisen der dortigen Kunstschaffenden und Ausstellenden. </a:t>
            </a:r>
            <a:br>
              <a:rPr lang="de-DE" dirty="0"/>
            </a:br>
            <a:r>
              <a:rPr lang="de-DE" dirty="0"/>
              <a:t>Eine wird dabei besonders hervorgehoben und dient im Anschluss als Anlass für die eigene Kunstproduktion in der Schule. </a:t>
            </a:r>
            <a:br>
              <a:rPr lang="de-DE" dirty="0"/>
            </a:br>
            <a:r>
              <a:rPr lang="de-DE" dirty="0"/>
              <a:t>In den zwei dafür vorgesehenen Tagen in der Schule entwickeln die Kinder ihre eigene Sichtweise auf das Thema und zeichnen, malen oder bauen zusammen mit Eva </a:t>
            </a:r>
            <a:r>
              <a:rPr lang="de-DE" dirty="0" err="1"/>
              <a:t>Wilcke</a:t>
            </a:r>
            <a:r>
              <a:rPr lang="de-DE" dirty="0"/>
              <a:t>.</a:t>
            </a:r>
            <a:br>
              <a:rPr lang="de-DE" dirty="0"/>
            </a:br>
            <a:r>
              <a:rPr lang="de-DE" dirty="0"/>
              <a:t>Die Arbeit von Künstler*innen allgemein und die Organisation einer Ausstellung wird mit den Kindern besprochen. Die eigentliche Ausstellung der Ergebnisse liegt in den Händen der Schule.</a:t>
            </a:r>
          </a:p>
          <a:p>
            <a:endParaRPr lang="de-DE" dirty="0"/>
          </a:p>
          <a:p>
            <a:pPr lvl="0"/>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t>Besuch 2 Stunden, Kunstproduktion 2 x 3 Stunden</a:t>
            </a:r>
            <a:br>
              <a:rPr lang="de-DE" dirty="0"/>
            </a:br>
            <a:r>
              <a:rPr lang="de-DE" b="1" dirty="0">
                <a:solidFill>
                  <a:prstClr val="black"/>
                </a:solidFill>
              </a:rPr>
              <a:t>Termine: 		</a:t>
            </a:r>
            <a:r>
              <a:rPr lang="de-DE" dirty="0">
                <a:solidFill>
                  <a:prstClr val="black"/>
                </a:solidFill>
              </a:rPr>
              <a:t>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Raum für Kunst</a:t>
            </a:r>
            <a:br>
              <a:rPr lang="de-DE" dirty="0">
                <a:solidFill>
                  <a:prstClr val="black"/>
                </a:solidFill>
              </a:rPr>
            </a:br>
            <a:r>
              <a:rPr lang="de-DE" dirty="0">
                <a:solidFill>
                  <a:prstClr val="black"/>
                </a:solidFill>
              </a:rPr>
              <a:t>		Kamp 21 / </a:t>
            </a:r>
            <a:r>
              <a:rPr lang="de-DE" dirty="0" err="1">
                <a:solidFill>
                  <a:prstClr val="black"/>
                </a:solidFill>
              </a:rPr>
              <a:t>Kötterhagen</a:t>
            </a:r>
            <a:r>
              <a:rPr lang="de-DE" dirty="0">
                <a:solidFill>
                  <a:prstClr val="black"/>
                </a:solidFill>
              </a:rPr>
              <a:t>,  33098 Paderborn</a:t>
            </a:r>
            <a:br>
              <a:rPr lang="de-DE" dirty="0">
                <a:solidFill>
                  <a:prstClr val="black"/>
                </a:solidFill>
              </a:rPr>
            </a:br>
            <a:r>
              <a:rPr lang="de-DE" b="1" dirty="0">
                <a:solidFill>
                  <a:prstClr val="black"/>
                </a:solidFill>
              </a:rPr>
              <a:t>Ansprechpartner: 	</a:t>
            </a:r>
            <a:r>
              <a:rPr lang="de-DE" dirty="0">
                <a:solidFill>
                  <a:prstClr val="black"/>
                </a:solidFill>
              </a:rPr>
              <a:t>Eva </a:t>
            </a:r>
            <a:r>
              <a:rPr lang="de-DE" dirty="0" err="1">
                <a:solidFill>
                  <a:prstClr val="black"/>
                </a:solidFill>
              </a:rPr>
              <a:t>Wilcke</a:t>
            </a:r>
            <a:br>
              <a:rPr lang="de-DE" dirty="0">
                <a:solidFill>
                  <a:prstClr val="black"/>
                </a:solidFill>
              </a:rPr>
            </a:br>
            <a:r>
              <a:rPr lang="de-DE" dirty="0">
                <a:solidFill>
                  <a:prstClr val="black"/>
                </a:solidFill>
              </a:rPr>
              <a:t>		</a:t>
            </a:r>
            <a:r>
              <a:rPr lang="de-DE" u="sng" dirty="0">
                <a:solidFill>
                  <a:prstClr val="black"/>
                </a:solidFill>
                <a:hlinkClick r:id="rId2"/>
              </a:rPr>
              <a:t>post@eva-wilcke.de</a:t>
            </a:r>
            <a:br>
              <a:rPr lang="de-DE" dirty="0">
                <a:solidFill>
                  <a:prstClr val="black"/>
                </a:solidFill>
              </a:rPr>
            </a:br>
            <a:r>
              <a:rPr lang="de-DE" dirty="0">
                <a:solidFill>
                  <a:prstClr val="black"/>
                </a:solidFill>
              </a:rPr>
              <a:t>		</a:t>
            </a:r>
            <a:br>
              <a:rPr lang="de-DE" dirty="0"/>
            </a:br>
            <a:br>
              <a:rPr lang="de-DE" dirty="0"/>
            </a:br>
            <a:br>
              <a:rPr lang="de-DE" dirty="0"/>
            </a:br>
            <a:br>
              <a:rPr lang="de-DE" dirty="0"/>
            </a:br>
            <a:endParaRPr lang="de-DE" dirty="0"/>
          </a:p>
        </p:txBody>
      </p:sp>
      <p:sp>
        <p:nvSpPr>
          <p:cNvPr id="4" name="Titel 3"/>
          <p:cNvSpPr>
            <a:spLocks noGrp="1"/>
          </p:cNvSpPr>
          <p:nvPr>
            <p:ph type="title"/>
          </p:nvPr>
        </p:nvSpPr>
        <p:spPr/>
        <p:txBody>
          <a:bodyPr/>
          <a:lstStyle/>
          <a:p>
            <a:r>
              <a:rPr lang="de-DE" dirty="0"/>
              <a:t>Raum für Kunst e.V. </a:t>
            </a:r>
          </a:p>
        </p:txBody>
      </p:sp>
      <p:sp>
        <p:nvSpPr>
          <p:cNvPr id="5" name="Textplatzhalter 4"/>
          <p:cNvSpPr>
            <a:spLocks noGrp="1"/>
          </p:cNvSpPr>
          <p:nvPr>
            <p:ph type="body" sz="quarter" idx="13"/>
          </p:nvPr>
        </p:nvSpPr>
        <p:spPr/>
        <p:txBody>
          <a:bodyPr/>
          <a:lstStyle/>
          <a:p>
            <a:r>
              <a:rPr lang="de-DE" dirty="0"/>
              <a:t>16</a:t>
            </a: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243" y="7518400"/>
            <a:ext cx="1363432" cy="1702594"/>
          </a:xfrm>
          <a:prstGeom prst="rect">
            <a:avLst/>
          </a:prstGeom>
        </p:spPr>
      </p:pic>
    </p:spTree>
    <p:extLst>
      <p:ext uri="{BB962C8B-B14F-4D97-AF65-F5344CB8AC3E}">
        <p14:creationId xmlns:p14="http://schemas.microsoft.com/office/powerpoint/2010/main" val="120438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24</a:t>
            </a:fld>
            <a:endParaRPr lang="de-DE" dirty="0"/>
          </a:p>
        </p:txBody>
      </p:sp>
      <p:sp>
        <p:nvSpPr>
          <p:cNvPr id="3" name="Textplatzhalter 2"/>
          <p:cNvSpPr>
            <a:spLocks noGrp="1"/>
          </p:cNvSpPr>
          <p:nvPr>
            <p:ph type="body" idx="1"/>
          </p:nvPr>
        </p:nvSpPr>
        <p:spPr>
          <a:xfrm>
            <a:off x="1121046" y="2912806"/>
            <a:ext cx="5399675" cy="6308188"/>
          </a:xfrm>
        </p:spPr>
        <p:txBody>
          <a:bodyPr/>
          <a:lstStyle/>
          <a:p>
            <a:r>
              <a:rPr lang="de-DE" dirty="0" err="1"/>
              <a:t>StudioEINZ</a:t>
            </a:r>
            <a:r>
              <a:rPr lang="de-DE" dirty="0"/>
              <a:t> ist ein neues, interdisziplinäres Kunstkollektiv in Paderborn, bestehend aus FLINTA*-Künstlerinnen. Das Kollektiv vereint sieben lokale Akteurinnen aus den Bereichen Collage, Fotografie, Malerei, Textil- und Modedesign, Graffiti, Möbeldesign sowie Kunstgeschichte. Alle Mitglieder sind seit Jahren in der regionalen Kunstszene aktiv und haben zahlreiche Projekte, Ausstellungen und Workshops realisiert. </a:t>
            </a:r>
            <a:br>
              <a:rPr lang="de-DE" dirty="0"/>
            </a:br>
            <a:r>
              <a:rPr lang="de-DE" b="1" dirty="0"/>
              <a:t>Drucken, Entdecken, Ausstellen</a:t>
            </a:r>
            <a:r>
              <a:rPr lang="de-DE" dirty="0"/>
              <a:t>!  Wie fühlt es sich an, wenn aus einer eigenen Idee ein echtes Kunstwerk entsteht? </a:t>
            </a:r>
            <a:r>
              <a:rPr lang="de-DE" dirty="0" err="1"/>
              <a:t>StudioEINZ</a:t>
            </a:r>
            <a:r>
              <a:rPr lang="de-DE" dirty="0"/>
              <a:t> e.V. lädt Schulklassen ein, die Welt des kreativen Druckens nicht nur kennenzulernen – sondern selbst zu gestalten. In unserem Projekt experimentieren die </a:t>
            </a:r>
            <a:r>
              <a:rPr lang="de-DE" dirty="0" err="1"/>
              <a:t>Schüler:innen</a:t>
            </a:r>
            <a:r>
              <a:rPr lang="de-DE" dirty="0"/>
              <a:t> mit unterschiedlichen Drucktechniken: vom Tiefdruck über Gelplatten-Druck bis hin zum spielerischen Lego-Technik-Druck. Die Kinder entwickeln und gestalten eigene Stempel und Schablonen. Sie erfinden Muster, schneiden Formen, bauen Druckelemente – und erleben, wie aus ihren eigenen Werkzeugen individuelle Bildwelten entstehen. So werden sie nicht nur Druckende, sondern auch Erfinder*</a:t>
            </a:r>
            <a:r>
              <a:rPr lang="de-DE" dirty="0" err="1"/>
              <a:t>innen.Im</a:t>
            </a:r>
            <a:r>
              <a:rPr lang="de-DE" dirty="0"/>
              <a:t> kreativen Prozess erleben die </a:t>
            </a:r>
            <a:r>
              <a:rPr lang="de-DE" dirty="0" err="1"/>
              <a:t>Schüler:innen</a:t>
            </a:r>
            <a:r>
              <a:rPr lang="de-DE" dirty="0"/>
              <a:t>: </a:t>
            </a:r>
            <a:br>
              <a:rPr lang="de-DE" dirty="0"/>
            </a:br>
            <a:r>
              <a:rPr lang="de-DE" dirty="0"/>
              <a:t>-  wie aus einfachen Materialien starke Ausdrucksformen entstehen</a:t>
            </a:r>
            <a:br>
              <a:rPr lang="de-DE" dirty="0"/>
            </a:br>
            <a:r>
              <a:rPr lang="de-DE" dirty="0"/>
              <a:t>-  wie Struktur, Wiederholung und Zufall Bilder verändern</a:t>
            </a:r>
            <a:br>
              <a:rPr lang="de-DE" dirty="0"/>
            </a:br>
            <a:r>
              <a:rPr lang="de-DE" dirty="0"/>
              <a:t>-  wie eigene Motive weiterentwickelt und kombiniert werden</a:t>
            </a:r>
            <a:br>
              <a:rPr lang="de-DE" dirty="0"/>
            </a:br>
            <a:r>
              <a:rPr lang="de-DE" dirty="0"/>
              <a:t>-  wie aus Einzelarbeiten beeindruckende Serien entstehen</a:t>
            </a:r>
            <a:br>
              <a:rPr lang="de-DE" dirty="0"/>
            </a:br>
            <a:r>
              <a:rPr lang="de-DE" dirty="0"/>
              <a:t>Jedes Kind arbeitet selbstständig und zugleich im Austausch mit der Gruppe. So wächst nicht nur künstlerisches Können, sondern auch Selbstvertrauen und Teamgeist.  Und der krönende Abschluss: Die entstandenen Kunstwerke werden in einer gemeinsamen Ausstellung präsentiert. Die Kinder erleben, wie ihre Arbeiten professionell gewürdigt werden – sichtbar für Mitschüler*innen, Lehrkräfte und Eltern. Aus einem Workshop wird ein kulturelles Highlight für die ganze Schule.</a:t>
            </a:r>
          </a:p>
          <a:p>
            <a:r>
              <a:rPr lang="de-DE" b="1" dirty="0">
                <a:solidFill>
                  <a:prstClr val="black"/>
                </a:solidFill>
              </a:rPr>
              <a:t>Zielgruppe: 		3</a:t>
            </a:r>
            <a:r>
              <a:rPr lang="de-DE" dirty="0">
                <a:solidFill>
                  <a:prstClr val="black"/>
                </a:solidFill>
              </a:rPr>
              <a:t>.- 4.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2 h, die Klasse wird geteilt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Kunstschule spARTacus</a:t>
            </a:r>
            <a:br>
              <a:rPr lang="de-DE" dirty="0">
                <a:solidFill>
                  <a:prstClr val="black"/>
                </a:solidFill>
              </a:rPr>
            </a:br>
            <a:r>
              <a:rPr lang="de-DE" dirty="0">
                <a:solidFill>
                  <a:prstClr val="black"/>
                </a:solidFill>
              </a:rPr>
              <a:t>		Rathausplatz 9</a:t>
            </a:r>
            <a:br>
              <a:rPr lang="de-DE" dirty="0">
                <a:solidFill>
                  <a:prstClr val="black"/>
                </a:solidFill>
              </a:rPr>
            </a:br>
            <a:r>
              <a:rPr lang="de-DE" dirty="0">
                <a:solidFill>
                  <a:prstClr val="black"/>
                </a:solidFill>
              </a:rPr>
              <a:t>		33098 Paderborn	</a:t>
            </a:r>
            <a:br>
              <a:rPr lang="de-DE" dirty="0">
                <a:solidFill>
                  <a:prstClr val="black"/>
                </a:solidFill>
              </a:rPr>
            </a:br>
            <a:r>
              <a:rPr lang="de-DE" b="1" dirty="0">
                <a:solidFill>
                  <a:prstClr val="black"/>
                </a:solidFill>
              </a:rPr>
              <a:t>Ansprechpartner: 	</a:t>
            </a:r>
            <a:r>
              <a:rPr lang="de-DE" dirty="0">
                <a:solidFill>
                  <a:prstClr val="black"/>
                </a:solidFill>
              </a:rPr>
              <a:t>Studio EINZ mit den Künstler*innen: </a:t>
            </a:r>
            <a:br>
              <a:rPr lang="de-DE" dirty="0">
                <a:solidFill>
                  <a:prstClr val="black"/>
                </a:solidFill>
              </a:rPr>
            </a:br>
            <a:r>
              <a:rPr lang="de-DE" dirty="0">
                <a:solidFill>
                  <a:prstClr val="black"/>
                </a:solidFill>
              </a:rPr>
              <a:t>		Meri Berg, Miriam Liebich und Heike Sondermann-Salzig </a:t>
            </a:r>
            <a:br>
              <a:rPr lang="de-DE" dirty="0">
                <a:solidFill>
                  <a:prstClr val="black"/>
                </a:solidFill>
              </a:rPr>
            </a:br>
            <a:r>
              <a:rPr lang="de-DE" dirty="0">
                <a:solidFill>
                  <a:prstClr val="black"/>
                </a:solidFill>
              </a:rPr>
              <a:t>		0176/32381825</a:t>
            </a:r>
            <a:br>
              <a:rPr lang="de-DE" dirty="0">
                <a:solidFill>
                  <a:prstClr val="black"/>
                </a:solidFill>
              </a:rPr>
            </a:br>
            <a:r>
              <a:rPr lang="de-DE" dirty="0">
                <a:solidFill>
                  <a:prstClr val="black"/>
                </a:solidFill>
              </a:rPr>
              <a:t>		 </a:t>
            </a:r>
            <a:r>
              <a:rPr lang="de-DE" dirty="0">
                <a:solidFill>
                  <a:prstClr val="black"/>
                </a:solidFill>
                <a:hlinkClick r:id="rId2"/>
              </a:rPr>
              <a:t>mail@kunstschule-spartacus.de</a:t>
            </a:r>
            <a:r>
              <a:rPr lang="de-DE" dirty="0">
                <a:solidFill>
                  <a:prstClr val="black"/>
                </a:solidFill>
              </a:rPr>
              <a:t> </a:t>
            </a:r>
            <a:br>
              <a:rPr lang="de-DE" dirty="0"/>
            </a:br>
            <a:r>
              <a:rPr lang="de-DE" dirty="0"/>
              <a:t>		</a:t>
            </a:r>
          </a:p>
          <a:p>
            <a:pPr lvl="0"/>
            <a:br>
              <a:rPr lang="de-DE" dirty="0">
                <a:solidFill>
                  <a:prstClr val="black"/>
                </a:solidFill>
              </a:rPr>
            </a:br>
            <a:r>
              <a:rPr lang="de-DE" dirty="0">
                <a:solidFill>
                  <a:prstClr val="black"/>
                </a:solidFill>
              </a:rPr>
              <a:t>		</a:t>
            </a:r>
          </a:p>
          <a:p>
            <a:br>
              <a:rPr lang="de-DE" dirty="0"/>
            </a:br>
            <a:br>
              <a:rPr lang="de-DE" dirty="0"/>
            </a:br>
            <a:br>
              <a:rPr lang="de-DE" dirty="0"/>
            </a:br>
            <a:br>
              <a:rPr lang="de-DE" dirty="0"/>
            </a:br>
            <a:endParaRPr lang="de-DE" dirty="0"/>
          </a:p>
        </p:txBody>
      </p:sp>
      <p:sp>
        <p:nvSpPr>
          <p:cNvPr id="4" name="Titel 3"/>
          <p:cNvSpPr>
            <a:spLocks noGrp="1"/>
          </p:cNvSpPr>
          <p:nvPr>
            <p:ph type="title"/>
          </p:nvPr>
        </p:nvSpPr>
        <p:spPr/>
        <p:txBody>
          <a:bodyPr/>
          <a:lstStyle/>
          <a:p>
            <a:r>
              <a:rPr lang="de-DE" dirty="0"/>
              <a:t>Studio EINZ e.V. </a:t>
            </a:r>
          </a:p>
        </p:txBody>
      </p:sp>
      <p:sp>
        <p:nvSpPr>
          <p:cNvPr id="5" name="Textplatzhalter 4"/>
          <p:cNvSpPr>
            <a:spLocks noGrp="1"/>
          </p:cNvSpPr>
          <p:nvPr>
            <p:ph type="body" sz="quarter" idx="13"/>
          </p:nvPr>
        </p:nvSpPr>
        <p:spPr/>
        <p:txBody>
          <a:bodyPr/>
          <a:lstStyle/>
          <a:p>
            <a:r>
              <a:rPr lang="de-DE" dirty="0"/>
              <a:t>17</a:t>
            </a:r>
          </a:p>
        </p:txBody>
      </p:sp>
    </p:spTree>
    <p:extLst>
      <p:ext uri="{BB962C8B-B14F-4D97-AF65-F5344CB8AC3E}">
        <p14:creationId xmlns:p14="http://schemas.microsoft.com/office/powerpoint/2010/main" val="142387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25</a:t>
            </a:fld>
            <a:endParaRPr lang="de-DE" dirty="0"/>
          </a:p>
        </p:txBody>
      </p:sp>
      <p:sp>
        <p:nvSpPr>
          <p:cNvPr id="3" name="Textplatzhalter 2"/>
          <p:cNvSpPr>
            <a:spLocks noGrp="1"/>
          </p:cNvSpPr>
          <p:nvPr>
            <p:ph type="body" idx="1"/>
          </p:nvPr>
        </p:nvSpPr>
        <p:spPr>
          <a:xfrm>
            <a:off x="1121046" y="2939136"/>
            <a:ext cx="5399675" cy="6419354"/>
          </a:xfrm>
        </p:spPr>
        <p:txBody>
          <a:bodyPr/>
          <a:lstStyle/>
          <a:p>
            <a:r>
              <a:rPr lang="de-DE" dirty="0"/>
              <a:t>Das Kunstmuseum im Marstall beherbergt die Städtischen Kunstsammlungen, deren Anfänge auf die 1970er-Jahre zurückgehen. Die Sammlung birgt heute bemerkenswerte Konvolute und Werkgruppen der Malerei und Graphik des 20. Jahrhunderts. Mit dem Kunstmuseum erhielt der barocke Marstall 2016  - er wurde unter der Leitung des Hofbaumeisters Franz Christoph Nagel von 1729 bis 1732 als herrschaftliche Remise und Pferdestall errichtet und diente später als Garnisongebäude und Historisches Museum - eine vollkommen neue Bestimmung. Die Kunstsammlung wird mit wechselnden Schwerpunkten präsentiert.</a:t>
            </a:r>
            <a:br>
              <a:rPr lang="de-DE" dirty="0"/>
            </a:br>
            <a:br>
              <a:rPr lang="de-DE" dirty="0"/>
            </a:br>
            <a:r>
              <a:rPr lang="de-DE" dirty="0">
                <a:solidFill>
                  <a:prstClr val="black"/>
                </a:solidFill>
              </a:rPr>
              <a:t>KUNST AKTIV erleben – das können Kulturstrolche-Klassen in den innovativen Veranstaltungen, die zu den aktuellen Ausstellungen unter der Leitung des bildenden Künstlers Dietmar Walther angeboten werden. Zunächst lädt eine interaktive Führung dazu ein, Kunst spielerisch zu entdecken. Im Mittelpunkt stehen das Kunstwerk, seine Kontextualisierung im Blick auf den geschichtlichen Zusammenhang und seine Wirkung auf uns aus heutiger Sicht. Nach einer Einführung in das Ausstellungsthema erhalten die Schüler*innen Arbeitsaufgaben, mit denen sie in kleinen Gruppen die Ausstellung selbst erkunden. Bei einem anschließenden gemeinsamen Rundgang stellt jede Gruppe ihre Entdeckungen und Erkenntnisse vor.  In der zweiten Phase steht der eigene schöpferische Aspekt im Zentrum. Spielerische Herangehensweisen und Techniken aus den klassischen Kunstgattungen Malerei, Zeichnung, Grafik, Skulptur und Plastik schaffen einen Freiraum für Fantasie, Imagination und die Entwicklung kreativer Energien. Die Wechselwirkungen dieser sehr unterschiedlichen Gegebenheiten beleben den spielerischen Einsatz von Improvisationsabläufen. Die Angebote sind an die Termine der Wechselausstellungen gebunden. </a:t>
            </a:r>
          </a:p>
          <a:p>
            <a:endParaRPr lang="de-DE" dirty="0">
              <a:solidFill>
                <a:prstClr val="black"/>
              </a:solidFill>
            </a:endParaRPr>
          </a:p>
          <a:p>
            <a:pPr lvl="0"/>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ca. 3 h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Kunstmuseum im Marstall</a:t>
            </a:r>
            <a:br>
              <a:rPr lang="de-DE" dirty="0">
                <a:solidFill>
                  <a:prstClr val="black"/>
                </a:solidFill>
              </a:rPr>
            </a:br>
            <a:r>
              <a:rPr lang="de-DE" dirty="0">
                <a:solidFill>
                  <a:prstClr val="black"/>
                </a:solidFill>
              </a:rPr>
              <a:t>		Im Schlosspark </a:t>
            </a:r>
            <a:br>
              <a:rPr lang="de-DE" dirty="0">
                <a:solidFill>
                  <a:prstClr val="black"/>
                </a:solidFill>
              </a:rPr>
            </a:br>
            <a:r>
              <a:rPr lang="de-DE" dirty="0">
                <a:solidFill>
                  <a:prstClr val="black"/>
                </a:solidFill>
              </a:rPr>
              <a:t>		33104 Paderborn</a:t>
            </a:r>
            <a:br>
              <a:rPr lang="de-DE" dirty="0">
                <a:solidFill>
                  <a:prstClr val="black"/>
                </a:solidFill>
              </a:rPr>
            </a:br>
            <a:r>
              <a:rPr lang="de-DE" b="1" dirty="0">
                <a:solidFill>
                  <a:prstClr val="black"/>
                </a:solidFill>
              </a:rPr>
              <a:t>Ansprechpartner: 	</a:t>
            </a:r>
            <a:r>
              <a:rPr lang="de-DE" dirty="0">
                <a:solidFill>
                  <a:prstClr val="black"/>
                </a:solidFill>
              </a:rPr>
              <a:t>Dietmar Walther	</a:t>
            </a:r>
            <a:br>
              <a:rPr lang="de-DE" dirty="0">
                <a:solidFill>
                  <a:prstClr val="black"/>
                </a:solidFill>
              </a:rPr>
            </a:br>
            <a:r>
              <a:rPr lang="de-DE" dirty="0">
                <a:solidFill>
                  <a:prstClr val="black"/>
                </a:solidFill>
              </a:rPr>
              <a:t>		05251/881 2637                           					</a:t>
            </a:r>
            <a:r>
              <a:rPr lang="de-DE" dirty="0">
                <a:solidFill>
                  <a:prstClr val="black"/>
                </a:solidFill>
                <a:hlinkClick r:id="rId2"/>
              </a:rPr>
              <a:t>d.walther@paderborn.de</a:t>
            </a:r>
            <a:br>
              <a:rPr lang="de-DE" dirty="0">
                <a:solidFill>
                  <a:prstClr val="black"/>
                </a:solidFill>
              </a:rPr>
            </a:br>
            <a:r>
              <a:rPr lang="de-DE" dirty="0">
                <a:solidFill>
                  <a:prstClr val="black"/>
                </a:solidFill>
              </a:rPr>
              <a:t>		</a:t>
            </a:r>
            <a:endParaRPr lang="de-DE" dirty="0"/>
          </a:p>
        </p:txBody>
      </p:sp>
      <p:sp>
        <p:nvSpPr>
          <p:cNvPr id="4" name="Titel 3"/>
          <p:cNvSpPr>
            <a:spLocks noGrp="1"/>
          </p:cNvSpPr>
          <p:nvPr>
            <p:ph type="title"/>
          </p:nvPr>
        </p:nvSpPr>
        <p:spPr/>
        <p:txBody>
          <a:bodyPr/>
          <a:lstStyle/>
          <a:p>
            <a:r>
              <a:rPr lang="de-DE" dirty="0"/>
              <a:t>Kunstmuseum im Marstall</a:t>
            </a:r>
          </a:p>
        </p:txBody>
      </p:sp>
      <p:sp>
        <p:nvSpPr>
          <p:cNvPr id="5" name="Textplatzhalter 4"/>
          <p:cNvSpPr>
            <a:spLocks noGrp="1"/>
          </p:cNvSpPr>
          <p:nvPr>
            <p:ph type="body" sz="quarter" idx="13"/>
          </p:nvPr>
        </p:nvSpPr>
        <p:spPr/>
        <p:txBody>
          <a:bodyPr/>
          <a:lstStyle/>
          <a:p>
            <a:r>
              <a:rPr lang="de-DE" dirty="0"/>
              <a:t>19</a:t>
            </a:r>
          </a:p>
        </p:txBody>
      </p:sp>
      <p:graphicFrame>
        <p:nvGraphicFramePr>
          <p:cNvPr id="6" name="Objekt 5"/>
          <p:cNvGraphicFramePr>
            <a:graphicFrameLocks noChangeAspect="1"/>
          </p:cNvGraphicFramePr>
          <p:nvPr>
            <p:extLst>
              <p:ext uri="{D42A27DB-BD31-4B8C-83A1-F6EECF244321}">
                <p14:modId xmlns:p14="http://schemas.microsoft.com/office/powerpoint/2010/main" val="2353921792"/>
              </p:ext>
            </p:extLst>
          </p:nvPr>
        </p:nvGraphicFramePr>
        <p:xfrm>
          <a:off x="4356096" y="8837678"/>
          <a:ext cx="2164625" cy="520812"/>
        </p:xfrm>
        <a:graphic>
          <a:graphicData uri="http://schemas.openxmlformats.org/presentationml/2006/ole">
            <mc:AlternateContent xmlns:mc="http://schemas.openxmlformats.org/markup-compatibility/2006">
              <mc:Choice xmlns:v="urn:schemas-microsoft-com:vml" Requires="v">
                <p:oleObj name="Acrobat Document" r:id="rId3" imgW="2533488" imgH="609600" progId="AcroExch.Document.DC">
                  <p:embed/>
                </p:oleObj>
              </mc:Choice>
              <mc:Fallback>
                <p:oleObj name="Acrobat Document" r:id="rId3" imgW="2533488" imgH="609600" progId="AcroExch.Document.DC">
                  <p:embed/>
                  <p:pic>
                    <p:nvPicPr>
                      <p:cNvPr id="0" name=""/>
                      <p:cNvPicPr/>
                      <p:nvPr/>
                    </p:nvPicPr>
                    <p:blipFill>
                      <a:blip r:embed="rId4"/>
                      <a:stretch>
                        <a:fillRect/>
                      </a:stretch>
                    </p:blipFill>
                    <p:spPr>
                      <a:xfrm>
                        <a:off x="4356096" y="8837678"/>
                        <a:ext cx="2164625" cy="520812"/>
                      </a:xfrm>
                      <a:prstGeom prst="rect">
                        <a:avLst/>
                      </a:prstGeom>
                    </p:spPr>
                  </p:pic>
                </p:oleObj>
              </mc:Fallback>
            </mc:AlternateContent>
          </a:graphicData>
        </a:graphic>
      </p:graphicFrame>
    </p:spTree>
    <p:extLst>
      <p:ext uri="{BB962C8B-B14F-4D97-AF65-F5344CB8AC3E}">
        <p14:creationId xmlns:p14="http://schemas.microsoft.com/office/powerpoint/2010/main" val="1448947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26</a:t>
            </a:fld>
            <a:endParaRPr lang="de-DE" dirty="0"/>
          </a:p>
        </p:txBody>
      </p:sp>
      <p:sp>
        <p:nvSpPr>
          <p:cNvPr id="3" name="Textplatzhalter 2"/>
          <p:cNvSpPr>
            <a:spLocks noGrp="1"/>
          </p:cNvSpPr>
          <p:nvPr>
            <p:ph type="body" idx="1"/>
          </p:nvPr>
        </p:nvSpPr>
        <p:spPr>
          <a:xfrm>
            <a:off x="1080000" y="3014132"/>
            <a:ext cx="5399675" cy="6660445"/>
          </a:xfrm>
        </p:spPr>
        <p:txBody>
          <a:bodyPr/>
          <a:lstStyle/>
          <a:p>
            <a:r>
              <a:rPr lang="de-DE" dirty="0">
                <a:latin typeface="+mn-lt"/>
                <a:ea typeface="Calibri" panose="020F0502020204030204" pitchFamily="34" charset="0"/>
                <a:cs typeface="Times New Roman" panose="02020603050405020304" pitchFamily="18" charset="0"/>
              </a:rPr>
              <a:t>Ursprünglich war die ehemalige Reithalle 1825 im Biedermeier-Stil für die im Schlossareal stationierte preußische Garnison gebaut worden. Seit 1994 befindet sich in dem grundlegend restaurierten und mit moderner Museumstechnik ausgestatteten Bau die Städtische Galerie in der Reithalle. Im acht- bis zehnwöchigen Wechsel werden Themenausstellungen aus der Kunstgeschichte des 17. bis 20. Jahrhunderts sowie Werke zeitgenössischer Künstler*innen gezeigt. </a:t>
            </a:r>
          </a:p>
          <a:p>
            <a:pPr lvl="0"/>
            <a:br>
              <a:rPr lang="de-DE" dirty="0">
                <a:latin typeface="+mn-lt"/>
                <a:ea typeface="Calibri" panose="020F0502020204030204" pitchFamily="34" charset="0"/>
                <a:cs typeface="Times New Roman" panose="02020603050405020304" pitchFamily="18" charset="0"/>
              </a:rPr>
            </a:br>
            <a:r>
              <a:rPr lang="de-DE" dirty="0">
                <a:solidFill>
                  <a:prstClr val="black"/>
                </a:solidFill>
                <a:latin typeface="+mn-lt"/>
              </a:rPr>
              <a:t>KUNST AKTIV erleben – das können Kulturstrolche-Klassen in den innovativen Veranstaltungen, die zu den aktuellen Ausstellungen unter der Leitung des bildenden Künstlers Dietmar Walther angeboten werden. Zunächst lädt eine interaktive Führung dazu ein, Kunst spielerisch zu entdecken. Im Mittelpunkt stehen das Kunstwerk, seine Kontextualisierung im Blick auf den geschichtlichen Zusammenhang und seine Wirkung auf uns aus heutiger Sicht. Nach einer Einführung in das Ausstellungsthema erhalten die Schüler*innen Arbeitsaufgaben, mit denen sie in kleinen Gruppen die Ausstellung selbst erkunden. Bei einem anschließenden gemeinsamen Rundgang stellt jede Gruppe ihre Entdeckungen und Erkenntnisse vor.  In der zweiten Phase steht der eigene schöpferische Aspekt im Zentrum. Spielerische Herangehensweisen und Techniken aus den klassischen Kunstgattungen Malerei, Zeichnung, Grafik, Skulptur und Plastik schaffen einen Freiraum für Fantasie, Imagination und die Entwicklung kreativer Energien. Die Wechselwirkungen dieser sehr unterschiedlichen Gegebenheiten beleben den spielerischen Einsatz von Improvisationsabläufen. Die Angebote sind an die Termine der Wechselausstellungen gebunden. </a:t>
            </a:r>
          </a:p>
          <a:p>
            <a:endParaRPr lang="de-DE" dirty="0">
              <a:latin typeface="+mn-lt"/>
              <a:ea typeface="Calibri" panose="020F0502020204030204" pitchFamily="34" charset="0"/>
              <a:cs typeface="Times New Roman" panose="02020603050405020304" pitchFamily="18" charset="0"/>
            </a:endParaRPr>
          </a:p>
          <a:p>
            <a:pPr lvl="0"/>
            <a:r>
              <a:rPr lang="de-DE" b="1" dirty="0">
                <a:solidFill>
                  <a:prstClr val="black"/>
                </a:solidFill>
                <a:latin typeface="+mn-lt"/>
              </a:rPr>
              <a:t>Zielgruppe: 		</a:t>
            </a:r>
            <a:r>
              <a:rPr lang="de-DE" dirty="0">
                <a:solidFill>
                  <a:prstClr val="black"/>
                </a:solidFill>
                <a:latin typeface="+mn-lt"/>
              </a:rPr>
              <a:t>2.- 4. Klasse</a:t>
            </a:r>
            <a:br>
              <a:rPr lang="de-DE" dirty="0">
                <a:solidFill>
                  <a:prstClr val="black"/>
                </a:solidFill>
                <a:latin typeface="+mn-lt"/>
              </a:rPr>
            </a:br>
            <a:r>
              <a:rPr lang="de-DE" b="1" dirty="0">
                <a:solidFill>
                  <a:prstClr val="black"/>
                </a:solidFill>
                <a:latin typeface="+mn-lt"/>
              </a:rPr>
              <a:t>Teilnehmerzahl: 	</a:t>
            </a:r>
            <a:r>
              <a:rPr lang="de-DE" dirty="0">
                <a:solidFill>
                  <a:prstClr val="black"/>
                </a:solidFill>
                <a:latin typeface="+mn-lt"/>
              </a:rPr>
              <a:t>eine Schulklasse und begleitendes Lehrpersonal</a:t>
            </a:r>
            <a:br>
              <a:rPr lang="de-DE" dirty="0">
                <a:solidFill>
                  <a:prstClr val="black"/>
                </a:solidFill>
                <a:latin typeface="+mn-lt"/>
              </a:rPr>
            </a:br>
            <a:r>
              <a:rPr lang="de-DE" b="1" dirty="0">
                <a:solidFill>
                  <a:prstClr val="black"/>
                </a:solidFill>
                <a:latin typeface="+mn-lt"/>
              </a:rPr>
              <a:t>Dauer: 		</a:t>
            </a:r>
            <a:r>
              <a:rPr lang="de-DE" dirty="0">
                <a:solidFill>
                  <a:prstClr val="black"/>
                </a:solidFill>
                <a:latin typeface="+mn-lt"/>
              </a:rPr>
              <a:t>3 x ca. 2h </a:t>
            </a:r>
            <a:br>
              <a:rPr lang="de-DE" dirty="0">
                <a:solidFill>
                  <a:prstClr val="black"/>
                </a:solidFill>
                <a:latin typeface="+mn-lt"/>
              </a:rPr>
            </a:br>
            <a:r>
              <a:rPr lang="de-DE" b="1" dirty="0">
                <a:solidFill>
                  <a:prstClr val="black"/>
                </a:solidFill>
                <a:latin typeface="+mn-lt"/>
              </a:rPr>
              <a:t>Termine: 		</a:t>
            </a:r>
            <a:r>
              <a:rPr lang="de-DE" dirty="0">
                <a:solidFill>
                  <a:prstClr val="black"/>
                </a:solidFill>
                <a:latin typeface="+mn-lt"/>
              </a:rPr>
              <a:t>Termine bitte am Schulhalbjahresanfang klären</a:t>
            </a:r>
            <a:r>
              <a:rPr lang="de-DE" b="1" dirty="0">
                <a:solidFill>
                  <a:prstClr val="black"/>
                </a:solidFill>
                <a:latin typeface="+mn-lt"/>
              </a:rPr>
              <a:t>	</a:t>
            </a:r>
            <a:br>
              <a:rPr lang="de-DE" b="1" dirty="0">
                <a:solidFill>
                  <a:prstClr val="black"/>
                </a:solidFill>
                <a:latin typeface="+mn-lt"/>
              </a:rPr>
            </a:br>
            <a:r>
              <a:rPr lang="de-DE" b="1" dirty="0">
                <a:solidFill>
                  <a:prstClr val="black"/>
                </a:solidFill>
                <a:latin typeface="+mn-lt"/>
              </a:rPr>
              <a:t>Ort: 		</a:t>
            </a:r>
            <a:r>
              <a:rPr lang="de-DE" dirty="0">
                <a:solidFill>
                  <a:prstClr val="black"/>
                </a:solidFill>
                <a:latin typeface="+mn-lt"/>
              </a:rPr>
              <a:t>Städt. Galerie in der Reithalle</a:t>
            </a:r>
            <a:br>
              <a:rPr lang="de-DE" dirty="0">
                <a:solidFill>
                  <a:prstClr val="black"/>
                </a:solidFill>
                <a:latin typeface="+mn-lt"/>
              </a:rPr>
            </a:br>
            <a:r>
              <a:rPr lang="de-DE" dirty="0">
                <a:solidFill>
                  <a:prstClr val="black"/>
                </a:solidFill>
                <a:latin typeface="+mn-lt"/>
              </a:rPr>
              <a:t>		Im </a:t>
            </a:r>
            <a:r>
              <a:rPr lang="de-DE" dirty="0" err="1">
                <a:solidFill>
                  <a:prstClr val="black"/>
                </a:solidFill>
                <a:latin typeface="+mn-lt"/>
              </a:rPr>
              <a:t>Schloßpark</a:t>
            </a:r>
            <a:r>
              <a:rPr lang="de-DE" dirty="0">
                <a:solidFill>
                  <a:prstClr val="black"/>
                </a:solidFill>
                <a:latin typeface="+mn-lt"/>
              </a:rPr>
              <a:t> 12 </a:t>
            </a:r>
            <a:br>
              <a:rPr lang="de-DE" dirty="0">
                <a:solidFill>
                  <a:prstClr val="black"/>
                </a:solidFill>
                <a:latin typeface="+mn-lt"/>
              </a:rPr>
            </a:br>
            <a:r>
              <a:rPr lang="de-DE" dirty="0">
                <a:solidFill>
                  <a:prstClr val="black"/>
                </a:solidFill>
                <a:latin typeface="+mn-lt"/>
              </a:rPr>
              <a:t>		33104 Paderborn</a:t>
            </a:r>
            <a:br>
              <a:rPr lang="de-DE" dirty="0">
                <a:solidFill>
                  <a:prstClr val="black"/>
                </a:solidFill>
                <a:latin typeface="+mn-lt"/>
              </a:rPr>
            </a:br>
            <a:r>
              <a:rPr lang="de-DE" b="1" dirty="0">
                <a:solidFill>
                  <a:prstClr val="black"/>
                </a:solidFill>
                <a:latin typeface="+mn-lt"/>
              </a:rPr>
              <a:t>Ansprechpartner: 	</a:t>
            </a:r>
            <a:r>
              <a:rPr lang="de-DE" dirty="0">
                <a:solidFill>
                  <a:prstClr val="black"/>
                </a:solidFill>
                <a:latin typeface="+mn-lt"/>
              </a:rPr>
              <a:t>Dietmar Walther	  		</a:t>
            </a:r>
            <a:br>
              <a:rPr lang="de-DE" dirty="0">
                <a:solidFill>
                  <a:prstClr val="black"/>
                </a:solidFill>
                <a:latin typeface="+mn-lt"/>
              </a:rPr>
            </a:br>
            <a:r>
              <a:rPr lang="de-DE" dirty="0">
                <a:solidFill>
                  <a:prstClr val="black"/>
                </a:solidFill>
                <a:latin typeface="+mn-lt"/>
              </a:rPr>
              <a:t>		05251/881 2637</a:t>
            </a:r>
            <a:br>
              <a:rPr lang="de-DE" dirty="0">
                <a:solidFill>
                  <a:prstClr val="black"/>
                </a:solidFill>
                <a:latin typeface="+mn-lt"/>
              </a:rPr>
            </a:br>
            <a:r>
              <a:rPr lang="de-DE" dirty="0">
                <a:solidFill>
                  <a:prstClr val="black"/>
                </a:solidFill>
                <a:latin typeface="+mn-lt"/>
              </a:rPr>
              <a:t>		</a:t>
            </a:r>
            <a:r>
              <a:rPr lang="de-DE" dirty="0">
                <a:solidFill>
                  <a:prstClr val="black"/>
                </a:solidFill>
                <a:latin typeface="+mn-lt"/>
                <a:hlinkClick r:id="rId2"/>
              </a:rPr>
              <a:t>d.walther@paderborn.de</a:t>
            </a:r>
            <a:r>
              <a:rPr lang="de-DE" dirty="0">
                <a:solidFill>
                  <a:prstClr val="black"/>
                </a:solidFill>
                <a:latin typeface="+mn-lt"/>
              </a:rPr>
              <a:t>         </a:t>
            </a:r>
          </a:p>
          <a:p>
            <a:pPr lvl="0"/>
            <a:endParaRPr lang="de-DE" dirty="0">
              <a:solidFill>
                <a:prstClr val="black"/>
              </a:solidFill>
            </a:endParaRPr>
          </a:p>
          <a:p>
            <a:pPr lvl="0"/>
            <a:r>
              <a:rPr lang="de-DE" dirty="0">
                <a:solidFill>
                  <a:prstClr val="black"/>
                </a:solidFill>
              </a:rPr>
              <a:t>		</a:t>
            </a:r>
            <a:br>
              <a:rPr lang="de-DE" dirty="0">
                <a:solidFill>
                  <a:prstClr val="black"/>
                </a:solidFill>
              </a:rPr>
            </a:br>
            <a:endParaRPr lang="de-DE" dirty="0">
              <a:solidFill>
                <a:prstClr val="black"/>
              </a:solidFill>
            </a:endParaRPr>
          </a:p>
          <a:p>
            <a:endParaRPr lang="de-DE" dirty="0"/>
          </a:p>
        </p:txBody>
      </p:sp>
      <p:sp>
        <p:nvSpPr>
          <p:cNvPr id="4" name="Titel 3"/>
          <p:cNvSpPr>
            <a:spLocks noGrp="1"/>
          </p:cNvSpPr>
          <p:nvPr>
            <p:ph type="title"/>
          </p:nvPr>
        </p:nvSpPr>
        <p:spPr/>
        <p:txBody>
          <a:bodyPr/>
          <a:lstStyle/>
          <a:p>
            <a:r>
              <a:rPr lang="de-DE" dirty="0"/>
              <a:t>Städt. Galerie in der Reithalle</a:t>
            </a:r>
          </a:p>
        </p:txBody>
      </p:sp>
      <p:sp>
        <p:nvSpPr>
          <p:cNvPr id="5" name="Textplatzhalter 4"/>
          <p:cNvSpPr>
            <a:spLocks noGrp="1"/>
          </p:cNvSpPr>
          <p:nvPr>
            <p:ph type="body" sz="quarter" idx="13"/>
          </p:nvPr>
        </p:nvSpPr>
        <p:spPr/>
        <p:txBody>
          <a:bodyPr/>
          <a:lstStyle/>
          <a:p>
            <a:r>
              <a:rPr lang="de-DE" dirty="0"/>
              <a:t>20</a:t>
            </a:r>
          </a:p>
        </p:txBody>
      </p:sp>
      <p:graphicFrame>
        <p:nvGraphicFramePr>
          <p:cNvPr id="6" name="Objekt 5"/>
          <p:cNvGraphicFramePr>
            <a:graphicFrameLocks noChangeAspect="1"/>
          </p:cNvGraphicFramePr>
          <p:nvPr>
            <p:extLst>
              <p:ext uri="{D42A27DB-BD31-4B8C-83A1-F6EECF244321}">
                <p14:modId xmlns:p14="http://schemas.microsoft.com/office/powerpoint/2010/main" val="186203413"/>
              </p:ext>
            </p:extLst>
          </p:nvPr>
        </p:nvGraphicFramePr>
        <p:xfrm>
          <a:off x="4350134" y="8924648"/>
          <a:ext cx="2170587" cy="455891"/>
        </p:xfrm>
        <a:graphic>
          <a:graphicData uri="http://schemas.openxmlformats.org/presentationml/2006/ole">
            <mc:AlternateContent xmlns:mc="http://schemas.openxmlformats.org/markup-compatibility/2006">
              <mc:Choice xmlns:v="urn:schemas-microsoft-com:vml" Requires="v">
                <p:oleObj name="Acrobat Document" r:id="rId3" imgW="3038350" imgH="638175" progId="AcroExch.Document.DC">
                  <p:embed/>
                </p:oleObj>
              </mc:Choice>
              <mc:Fallback>
                <p:oleObj name="Acrobat Document" r:id="rId3" imgW="3038350" imgH="638175" progId="AcroExch.Document.DC">
                  <p:embed/>
                  <p:pic>
                    <p:nvPicPr>
                      <p:cNvPr id="0" name=""/>
                      <p:cNvPicPr/>
                      <p:nvPr/>
                    </p:nvPicPr>
                    <p:blipFill>
                      <a:blip r:embed="rId4"/>
                      <a:stretch>
                        <a:fillRect/>
                      </a:stretch>
                    </p:blipFill>
                    <p:spPr>
                      <a:xfrm>
                        <a:off x="4350134" y="8924648"/>
                        <a:ext cx="2170587" cy="455891"/>
                      </a:xfrm>
                      <a:prstGeom prst="rect">
                        <a:avLst/>
                      </a:prstGeom>
                    </p:spPr>
                  </p:pic>
                </p:oleObj>
              </mc:Fallback>
            </mc:AlternateContent>
          </a:graphicData>
        </a:graphic>
      </p:graphicFrame>
    </p:spTree>
    <p:extLst>
      <p:ext uri="{BB962C8B-B14F-4D97-AF65-F5344CB8AC3E}">
        <p14:creationId xmlns:p14="http://schemas.microsoft.com/office/powerpoint/2010/main" val="3700837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27</a:t>
            </a:fld>
            <a:endParaRPr lang="de-DE" dirty="0"/>
          </a:p>
        </p:txBody>
      </p:sp>
      <p:sp>
        <p:nvSpPr>
          <p:cNvPr id="3" name="Textplatzhalter 2"/>
          <p:cNvSpPr>
            <a:spLocks noGrp="1"/>
          </p:cNvSpPr>
          <p:nvPr>
            <p:ph type="body" idx="1"/>
          </p:nvPr>
        </p:nvSpPr>
        <p:spPr>
          <a:xfrm>
            <a:off x="1080000" y="2934929"/>
            <a:ext cx="5399675" cy="6386052"/>
          </a:xfrm>
        </p:spPr>
        <p:txBody>
          <a:bodyPr/>
          <a:lstStyle/>
          <a:p>
            <a:r>
              <a:rPr lang="de-DE" dirty="0"/>
              <a:t>Seit 1981 gibt es sie, die </a:t>
            </a:r>
            <a:r>
              <a:rPr lang="de-DE" dirty="0" err="1"/>
              <a:t>Paderhalle</a:t>
            </a:r>
            <a:r>
              <a:rPr lang="de-DE" dirty="0"/>
              <a:t>. In der Region Paderborn ist sie das größte Kultur- und Kommunikationszentrum und sie liegt direkt an der </a:t>
            </a:r>
            <a:r>
              <a:rPr lang="de-DE" dirty="0" err="1"/>
              <a:t>Pader</a:t>
            </a:r>
            <a:r>
              <a:rPr lang="de-DE" dirty="0"/>
              <a:t>. Hier werden kleine und vor allem große Veranstaltungen durchgeführt für bis zu 2000 Personen: Tagungen und Kongresse, Bankette, Partys und Bälle. Im großen Saal können fast 1000 Personen sitzen. Dafür ist nicht nur eine Menge Technik vorhanden, sondern auch viele verschiedene Räume wie 15 Künstlergarderoben, Probenräume, Sitzungszimmer, ein großer Saal, aber auch eine kleine Bühne, Lager, eine Küche, ein Foyer </a:t>
            </a:r>
            <a:r>
              <a:rPr lang="de-DE" dirty="0" err="1"/>
              <a:t>uvm</a:t>
            </a:r>
            <a:r>
              <a:rPr lang="de-DE" dirty="0"/>
              <a:t>.  Die Kulturstrolche dürfen hier vor und hinter dem Vorhang auf Entdeckungsjagd gehen.</a:t>
            </a:r>
          </a:p>
          <a:p>
            <a:endParaRPr lang="de-DE" dirty="0"/>
          </a:p>
          <a:p>
            <a:r>
              <a:rPr lang="de-DE" dirty="0"/>
              <a:t>1. Der Blick hinter die Bühne:  Bei dem technischen Leiter der </a:t>
            </a:r>
            <a:r>
              <a:rPr lang="de-DE" dirty="0" err="1"/>
              <a:t>Paderhalle</a:t>
            </a:r>
            <a:r>
              <a:rPr lang="de-DE" dirty="0"/>
              <a:t>, Herr Hampel, erfährt man wie riesig die Bühne ist, wenn man darauf steht und auch, wie es sich anfühlt, dort ein Mikro in der Hand zu halten, die Spots zu führen oder die Schieber am Mischpult zu bewegen. Aufregend! </a:t>
            </a:r>
            <a:br>
              <a:rPr lang="de-DE" dirty="0"/>
            </a:br>
            <a:r>
              <a:rPr lang="de-DE" dirty="0"/>
              <a:t>2. Der Blick auf die Bühne: Die Kulturstrolche dürfen kostenlos eine Theateraufführung oder ein Konzert besuchen. </a:t>
            </a:r>
            <a:br>
              <a:rPr lang="de-DE" dirty="0"/>
            </a:br>
            <a:r>
              <a:rPr lang="de-DE" dirty="0"/>
              <a:t>3. Das Miterleben, was Musiker oder Schauspieler auf der Bühne leisten: im Anschluss an ein Konzert oder einen Theaterbesuch dürfen die Kulturstrolche sich in der Schule auf einen Besuch von den Musikern oder Theaterpädagogen freuen. </a:t>
            </a:r>
            <a:br>
              <a:rPr lang="de-DE" dirty="0"/>
            </a:br>
            <a:endParaRPr lang="de-DE" dirty="0"/>
          </a:p>
          <a:p>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3  </a:t>
            </a:r>
            <a:r>
              <a:rPr lang="de-DE" dirty="0">
                <a:solidFill>
                  <a:prstClr val="black"/>
                </a:solidFill>
              </a:rPr>
              <a:t>x  1 – 1,5 h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err="1">
                <a:solidFill>
                  <a:prstClr val="black"/>
                </a:solidFill>
              </a:rPr>
              <a:t>Paderhalle</a:t>
            </a:r>
            <a:br>
              <a:rPr lang="de-DE" dirty="0">
                <a:solidFill>
                  <a:prstClr val="black"/>
                </a:solidFill>
              </a:rPr>
            </a:br>
            <a:r>
              <a:rPr lang="de-DE" dirty="0">
                <a:solidFill>
                  <a:prstClr val="black"/>
                </a:solidFill>
              </a:rPr>
              <a:t>		</a:t>
            </a:r>
            <a:r>
              <a:rPr lang="de-DE" dirty="0" err="1">
                <a:solidFill>
                  <a:prstClr val="black"/>
                </a:solidFill>
              </a:rPr>
              <a:t>Heiersmauer</a:t>
            </a:r>
            <a:r>
              <a:rPr lang="de-DE" dirty="0">
                <a:solidFill>
                  <a:prstClr val="black"/>
                </a:solidFill>
              </a:rPr>
              <a:t> 45, 33098 Paderborn</a:t>
            </a:r>
            <a:br>
              <a:rPr lang="de-DE" dirty="0">
                <a:solidFill>
                  <a:prstClr val="black"/>
                </a:solidFill>
              </a:rPr>
            </a:br>
            <a:r>
              <a:rPr lang="de-DE" b="1" dirty="0">
                <a:solidFill>
                  <a:prstClr val="black"/>
                </a:solidFill>
              </a:rPr>
              <a:t>Ansprechpartner: 	</a:t>
            </a:r>
            <a:r>
              <a:rPr lang="de-DE" dirty="0">
                <a:solidFill>
                  <a:prstClr val="black"/>
                </a:solidFill>
              </a:rPr>
              <a:t>Susanne Kirchner (Kulturamt)</a:t>
            </a:r>
            <a:br>
              <a:rPr lang="de-DE" dirty="0">
                <a:solidFill>
                  <a:prstClr val="black"/>
                </a:solidFill>
              </a:rPr>
            </a:br>
            <a:r>
              <a:rPr lang="de-DE" dirty="0">
                <a:solidFill>
                  <a:prstClr val="black"/>
                </a:solidFill>
              </a:rPr>
              <a:t>		05251/88 2079</a:t>
            </a:r>
            <a:br>
              <a:rPr lang="de-DE" dirty="0">
                <a:solidFill>
                  <a:prstClr val="black"/>
                </a:solidFill>
              </a:rPr>
            </a:br>
            <a:r>
              <a:rPr lang="de-DE" dirty="0">
                <a:solidFill>
                  <a:prstClr val="black"/>
                </a:solidFill>
              </a:rPr>
              <a:t>		</a:t>
            </a:r>
            <a:r>
              <a:rPr lang="de-DE" dirty="0">
                <a:solidFill>
                  <a:prstClr val="black"/>
                </a:solidFill>
                <a:hlinkClick r:id="rId2"/>
              </a:rPr>
              <a:t>susanne.kirchner@paderborn.de</a:t>
            </a:r>
            <a:br>
              <a:rPr lang="de-DE" dirty="0">
                <a:solidFill>
                  <a:prstClr val="black"/>
                </a:solidFill>
              </a:rPr>
            </a:br>
            <a:r>
              <a:rPr lang="de-DE" dirty="0">
                <a:solidFill>
                  <a:prstClr val="black"/>
                </a:solidFill>
              </a:rPr>
              <a:t>		Technikführung: Volker Hampel  </a:t>
            </a:r>
            <a:br>
              <a:rPr lang="de-DE" dirty="0">
                <a:solidFill>
                  <a:prstClr val="black"/>
                </a:solidFill>
              </a:rPr>
            </a:br>
            <a:r>
              <a:rPr lang="de-DE" dirty="0">
                <a:solidFill>
                  <a:prstClr val="black"/>
                </a:solidFill>
              </a:rPr>
              <a:t>		05251/103940</a:t>
            </a:r>
            <a:br>
              <a:rPr lang="de-DE" dirty="0">
                <a:solidFill>
                  <a:prstClr val="black"/>
                </a:solidFill>
              </a:rPr>
            </a:br>
            <a:r>
              <a:rPr lang="de-DE" dirty="0">
                <a:solidFill>
                  <a:prstClr val="black"/>
                </a:solidFill>
              </a:rPr>
              <a:t>		</a:t>
            </a:r>
            <a:r>
              <a:rPr lang="de-DE" dirty="0">
                <a:solidFill>
                  <a:prstClr val="black"/>
                </a:solidFill>
                <a:hlinkClick r:id="rId3"/>
              </a:rPr>
              <a:t>hampel@paderhalle.de</a:t>
            </a:r>
            <a:endParaRPr lang="de-DE" dirty="0">
              <a:solidFill>
                <a:prstClr val="black"/>
              </a:solidFill>
            </a:endParaRPr>
          </a:p>
          <a:p>
            <a:endParaRPr lang="de-DE" dirty="0"/>
          </a:p>
          <a:p>
            <a:endParaRPr lang="de-DE" dirty="0"/>
          </a:p>
        </p:txBody>
      </p:sp>
      <p:sp>
        <p:nvSpPr>
          <p:cNvPr id="4" name="Titel 3"/>
          <p:cNvSpPr>
            <a:spLocks noGrp="1"/>
          </p:cNvSpPr>
          <p:nvPr>
            <p:ph type="title"/>
          </p:nvPr>
        </p:nvSpPr>
        <p:spPr/>
        <p:txBody>
          <a:bodyPr/>
          <a:lstStyle/>
          <a:p>
            <a:r>
              <a:rPr lang="de-DE" dirty="0" err="1"/>
              <a:t>Paderhalle</a:t>
            </a:r>
            <a:endParaRPr lang="de-DE" dirty="0"/>
          </a:p>
        </p:txBody>
      </p:sp>
      <p:sp>
        <p:nvSpPr>
          <p:cNvPr id="5" name="Textplatzhalter 4"/>
          <p:cNvSpPr>
            <a:spLocks noGrp="1"/>
          </p:cNvSpPr>
          <p:nvPr>
            <p:ph type="body" sz="quarter" idx="13"/>
          </p:nvPr>
        </p:nvSpPr>
        <p:spPr/>
        <p:txBody>
          <a:bodyPr/>
          <a:lstStyle/>
          <a:p>
            <a:r>
              <a:rPr lang="de-DE" dirty="0"/>
              <a:t>22</a:t>
            </a: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9632" y="8311654"/>
            <a:ext cx="2654880" cy="1318026"/>
          </a:xfrm>
          <a:prstGeom prst="rect">
            <a:avLst/>
          </a:prstGeom>
        </p:spPr>
      </p:pic>
    </p:spTree>
    <p:extLst>
      <p:ext uri="{BB962C8B-B14F-4D97-AF65-F5344CB8AC3E}">
        <p14:creationId xmlns:p14="http://schemas.microsoft.com/office/powerpoint/2010/main" val="35840506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A0A23AAE-2043-6342-8BBD-4D56D52B576C}" type="slidenum">
              <a:rPr lang="de-DE" smtClean="0"/>
              <a:pPr/>
              <a:t>28</a:t>
            </a:fld>
            <a:endParaRPr lang="de-DE" dirty="0"/>
          </a:p>
        </p:txBody>
      </p:sp>
      <p:sp>
        <p:nvSpPr>
          <p:cNvPr id="3" name="Textplatzhalter 2"/>
          <p:cNvSpPr>
            <a:spLocks noGrp="1"/>
          </p:cNvSpPr>
          <p:nvPr>
            <p:ph type="body" idx="1"/>
          </p:nvPr>
        </p:nvSpPr>
        <p:spPr>
          <a:xfrm>
            <a:off x="1080000" y="2700000"/>
            <a:ext cx="5399675" cy="6511733"/>
          </a:xfrm>
        </p:spPr>
        <p:txBody>
          <a:bodyPr/>
          <a:lstStyle/>
          <a:p>
            <a:r>
              <a:rPr lang="de-DE" dirty="0"/>
              <a:t>Singen ist super. Singen macht Spaß. Singen macht froh. Singen macht Sinn. Singen macht schlau. </a:t>
            </a:r>
          </a:p>
          <a:p>
            <a:r>
              <a:rPr lang="de-DE" dirty="0"/>
              <a:t>Regine Neumüller hat klassischen Gesang studiert. Außerdem elementare Musikpädagogik. Und sie leitet seit vielen Jahren Chöre. Mit den Kulturstrolchen singt sie Kanons. Die einfachste Form der Mehrstimmigkeit. Und das macht  Spaß und fühlt sich für Kinder und Lehrer*innen gut an.</a:t>
            </a:r>
          </a:p>
          <a:p>
            <a:r>
              <a:rPr lang="de-DE" dirty="0"/>
              <a:t> </a:t>
            </a:r>
          </a:p>
          <a:p>
            <a:endParaRPr lang="de-DE" dirty="0"/>
          </a:p>
          <a:p>
            <a:endParaRPr lang="de-DE" dirty="0"/>
          </a:p>
          <a:p>
            <a:br>
              <a:rPr lang="de-DE" dirty="0"/>
            </a:br>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1 h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in der Schule</a:t>
            </a:r>
            <a:br>
              <a:rPr lang="de-DE" dirty="0">
                <a:solidFill>
                  <a:prstClr val="black"/>
                </a:solidFill>
              </a:rPr>
            </a:br>
            <a:r>
              <a:rPr lang="de-DE" b="1" dirty="0">
                <a:solidFill>
                  <a:prstClr val="black"/>
                </a:solidFill>
              </a:rPr>
              <a:t>Ansprechpartner: 	</a:t>
            </a:r>
            <a:r>
              <a:rPr lang="de-DE" dirty="0">
                <a:solidFill>
                  <a:prstClr val="black"/>
                </a:solidFill>
              </a:rPr>
              <a:t>Regine Neumüller</a:t>
            </a:r>
            <a:br>
              <a:rPr lang="de-DE" dirty="0">
                <a:solidFill>
                  <a:prstClr val="black"/>
                </a:solidFill>
              </a:rPr>
            </a:br>
            <a:r>
              <a:rPr lang="de-DE" dirty="0">
                <a:solidFill>
                  <a:prstClr val="black"/>
                </a:solidFill>
              </a:rPr>
              <a:t>		05258 - 93 54 58</a:t>
            </a:r>
            <a:br>
              <a:rPr lang="de-DE" dirty="0">
                <a:solidFill>
                  <a:prstClr val="black"/>
                </a:solidFill>
              </a:rPr>
            </a:br>
            <a:r>
              <a:rPr lang="de-DE" dirty="0">
                <a:solidFill>
                  <a:prstClr val="black"/>
                </a:solidFill>
              </a:rPr>
              <a:t>		</a:t>
            </a:r>
            <a:r>
              <a:rPr lang="de-DE" dirty="0">
                <a:solidFill>
                  <a:prstClr val="black"/>
                </a:solidFill>
                <a:hlinkClick r:id="rId2"/>
              </a:rPr>
              <a:t>regineneumueller@gmx.de</a:t>
            </a:r>
            <a:endParaRPr lang="de-DE" dirty="0">
              <a:solidFill>
                <a:prstClr val="black"/>
              </a:solidFill>
            </a:endParaRPr>
          </a:p>
          <a:p>
            <a:r>
              <a:rPr lang="de-DE" dirty="0">
                <a:solidFill>
                  <a:prstClr val="black"/>
                </a:solidFill>
              </a:rPr>
              <a:t>	</a:t>
            </a:r>
            <a:endParaRPr lang="de-DE" dirty="0"/>
          </a:p>
        </p:txBody>
      </p:sp>
      <p:sp>
        <p:nvSpPr>
          <p:cNvPr id="4" name="Titel 3"/>
          <p:cNvSpPr>
            <a:spLocks noGrp="1"/>
          </p:cNvSpPr>
          <p:nvPr>
            <p:ph type="title"/>
          </p:nvPr>
        </p:nvSpPr>
        <p:spPr/>
        <p:txBody>
          <a:bodyPr/>
          <a:lstStyle/>
          <a:p>
            <a:r>
              <a:rPr lang="de-DE" dirty="0"/>
              <a:t>Kanons singen</a:t>
            </a:r>
          </a:p>
        </p:txBody>
      </p:sp>
      <p:sp>
        <p:nvSpPr>
          <p:cNvPr id="5" name="Textplatzhalter 4"/>
          <p:cNvSpPr>
            <a:spLocks noGrp="1"/>
          </p:cNvSpPr>
          <p:nvPr>
            <p:ph type="body" sz="quarter" idx="13"/>
          </p:nvPr>
        </p:nvSpPr>
        <p:spPr/>
        <p:txBody>
          <a:bodyPr/>
          <a:lstStyle/>
          <a:p>
            <a:r>
              <a:rPr lang="de-DE" dirty="0"/>
              <a:t>24</a:t>
            </a:r>
          </a:p>
        </p:txBody>
      </p:sp>
    </p:spTree>
    <p:extLst>
      <p:ext uri="{BB962C8B-B14F-4D97-AF65-F5344CB8AC3E}">
        <p14:creationId xmlns:p14="http://schemas.microsoft.com/office/powerpoint/2010/main" val="2413635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E162797-4CDC-CB4E-8AE4-92ED252B37CE}"/>
              </a:ext>
            </a:extLst>
          </p:cNvPr>
          <p:cNvSpPr>
            <a:spLocks noGrp="1"/>
          </p:cNvSpPr>
          <p:nvPr>
            <p:ph type="sldNum" sz="quarter" idx="12"/>
          </p:nvPr>
        </p:nvSpPr>
        <p:spPr/>
        <p:txBody>
          <a:bodyPr/>
          <a:lstStyle/>
          <a:p>
            <a:fld id="{A0A23AAE-2043-6342-8BBD-4D56D52B576C}" type="slidenum">
              <a:rPr lang="de-DE" smtClean="0"/>
              <a:pPr/>
              <a:t>29</a:t>
            </a:fld>
            <a:endParaRPr lang="de-DE" dirty="0"/>
          </a:p>
        </p:txBody>
      </p:sp>
      <p:sp>
        <p:nvSpPr>
          <p:cNvPr id="3" name="Textplatzhalter 2">
            <a:extLst>
              <a:ext uri="{FF2B5EF4-FFF2-40B4-BE49-F238E27FC236}">
                <a16:creationId xmlns:a16="http://schemas.microsoft.com/office/drawing/2014/main" id="{88860011-5433-0C46-BC40-7EF25B5853A8}"/>
              </a:ext>
            </a:extLst>
          </p:cNvPr>
          <p:cNvSpPr>
            <a:spLocks noGrp="1"/>
          </p:cNvSpPr>
          <p:nvPr>
            <p:ph type="body" idx="1"/>
          </p:nvPr>
        </p:nvSpPr>
        <p:spPr>
          <a:xfrm>
            <a:off x="1116032" y="4326340"/>
            <a:ext cx="5197970" cy="4957769"/>
          </a:xfrm>
        </p:spPr>
        <p:txBody>
          <a:bodyPr/>
          <a:lstStyle/>
          <a:p>
            <a:endParaRPr lang="de-DE" dirty="0">
              <a:solidFill>
                <a:prstClr val="black"/>
              </a:solidFill>
            </a:endParaRPr>
          </a:p>
          <a:p>
            <a:r>
              <a:rPr lang="de-DE" b="1" dirty="0">
                <a:solidFill>
                  <a:prstClr val="black"/>
                </a:solidFill>
              </a:rPr>
              <a:t> </a:t>
            </a: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endParaRPr lang="de-DE" b="1" dirty="0">
              <a:solidFill>
                <a:prstClr val="black"/>
              </a:solidFill>
            </a:endParaRPr>
          </a:p>
          <a:p>
            <a:r>
              <a:rPr lang="de-DE" b="1" dirty="0">
                <a:solidFill>
                  <a:prstClr val="black"/>
                </a:solidFill>
              </a:rPr>
              <a:t>Zielgruppe: 		</a:t>
            </a:r>
            <a:r>
              <a:rPr lang="de-DE" dirty="0">
                <a:solidFill>
                  <a:prstClr val="black"/>
                </a:solidFill>
              </a:rPr>
              <a:t>2.- 4. Klasse</a:t>
            </a:r>
            <a:br>
              <a:rPr lang="de-DE" dirty="0">
                <a:solidFill>
                  <a:prstClr val="black"/>
                </a:solidFill>
              </a:rPr>
            </a:br>
            <a:r>
              <a:rPr lang="de-DE" b="1" dirty="0">
                <a:solidFill>
                  <a:prstClr val="black"/>
                </a:solidFill>
              </a:rPr>
              <a:t>Teilnehmerzahl: 	</a:t>
            </a:r>
            <a:r>
              <a:rPr lang="de-DE" dirty="0">
                <a:solidFill>
                  <a:prstClr val="black"/>
                </a:solidFill>
              </a:rPr>
              <a:t>eine Schulklasse und begleitendes Lehrpersonal</a:t>
            </a:r>
            <a:br>
              <a:rPr lang="de-DE" dirty="0">
                <a:solidFill>
                  <a:prstClr val="black"/>
                </a:solidFill>
              </a:rPr>
            </a:br>
            <a:r>
              <a:rPr lang="de-DE" b="1" dirty="0">
                <a:solidFill>
                  <a:prstClr val="black"/>
                </a:solidFill>
              </a:rPr>
              <a:t>Dauer: 		</a:t>
            </a:r>
            <a:r>
              <a:rPr lang="de-DE" dirty="0">
                <a:solidFill>
                  <a:prstClr val="black"/>
                </a:solidFill>
              </a:rPr>
              <a:t>3 x  1 h </a:t>
            </a:r>
            <a:br>
              <a:rPr lang="de-DE" dirty="0">
                <a:solidFill>
                  <a:prstClr val="black"/>
                </a:solidFill>
              </a:rPr>
            </a:br>
            <a:r>
              <a:rPr lang="de-DE" b="1" dirty="0">
                <a:solidFill>
                  <a:prstClr val="black"/>
                </a:solidFill>
              </a:rPr>
              <a:t>Termine: 		</a:t>
            </a:r>
            <a:r>
              <a:rPr lang="de-DE" dirty="0">
                <a:solidFill>
                  <a:prstClr val="black"/>
                </a:solidFill>
              </a:rPr>
              <a:t>Termine bitte am Schulhalbjahresanfang klären</a:t>
            </a:r>
            <a:r>
              <a:rPr lang="de-DE" b="1" dirty="0">
                <a:solidFill>
                  <a:prstClr val="black"/>
                </a:solidFill>
              </a:rPr>
              <a:t>	</a:t>
            </a:r>
            <a:br>
              <a:rPr lang="de-DE" b="1" dirty="0">
                <a:solidFill>
                  <a:prstClr val="black"/>
                </a:solidFill>
              </a:rPr>
            </a:br>
            <a:r>
              <a:rPr lang="de-DE" b="1" dirty="0">
                <a:solidFill>
                  <a:prstClr val="black"/>
                </a:solidFill>
              </a:rPr>
              <a:t>Ort: 		</a:t>
            </a:r>
            <a:r>
              <a:rPr lang="de-DE" dirty="0">
                <a:solidFill>
                  <a:prstClr val="black"/>
                </a:solidFill>
              </a:rPr>
              <a:t>in der Schule</a:t>
            </a:r>
            <a:br>
              <a:rPr lang="de-DE" dirty="0">
                <a:solidFill>
                  <a:prstClr val="black"/>
                </a:solidFill>
              </a:rPr>
            </a:br>
            <a:r>
              <a:rPr lang="de-DE" b="1" dirty="0">
                <a:solidFill>
                  <a:prstClr val="black"/>
                </a:solidFill>
              </a:rPr>
              <a:t>Ansprechpartner: 	</a:t>
            </a:r>
            <a:r>
              <a:rPr lang="de-DE" dirty="0">
                <a:solidFill>
                  <a:prstClr val="black"/>
                </a:solidFill>
              </a:rPr>
              <a:t>Regine Neumüller</a:t>
            </a:r>
            <a:br>
              <a:rPr lang="de-DE" dirty="0">
                <a:solidFill>
                  <a:prstClr val="black"/>
                </a:solidFill>
              </a:rPr>
            </a:br>
            <a:r>
              <a:rPr lang="de-DE" dirty="0">
                <a:solidFill>
                  <a:prstClr val="black"/>
                </a:solidFill>
              </a:rPr>
              <a:t>		05258 - 93 54 58</a:t>
            </a:r>
            <a:br>
              <a:rPr lang="de-DE" dirty="0">
                <a:solidFill>
                  <a:prstClr val="black"/>
                </a:solidFill>
              </a:rPr>
            </a:br>
            <a:r>
              <a:rPr lang="de-DE" dirty="0">
                <a:solidFill>
                  <a:prstClr val="black"/>
                </a:solidFill>
              </a:rPr>
              <a:t>		</a:t>
            </a:r>
            <a:r>
              <a:rPr lang="de-DE" dirty="0">
                <a:solidFill>
                  <a:prstClr val="black"/>
                </a:solidFill>
                <a:hlinkClick r:id="rId2"/>
              </a:rPr>
              <a:t>regineneumueller@gmx.de</a:t>
            </a:r>
            <a:endParaRPr lang="de-DE" dirty="0">
              <a:solidFill>
                <a:prstClr val="black"/>
              </a:solidFill>
            </a:endParaRPr>
          </a:p>
          <a:p>
            <a:br>
              <a:rPr lang="de-DE" dirty="0">
                <a:solidFill>
                  <a:prstClr val="black"/>
                </a:solidFill>
              </a:rPr>
            </a:br>
            <a:endParaRPr lang="de-DE" dirty="0">
              <a:solidFill>
                <a:prstClr val="black"/>
              </a:solidFill>
            </a:endParaRPr>
          </a:p>
          <a:p>
            <a:r>
              <a:rPr lang="de-DE" dirty="0">
                <a:solidFill>
                  <a:prstClr val="black"/>
                </a:solidFill>
              </a:rPr>
              <a:t>		</a:t>
            </a:r>
            <a:endParaRPr lang="de-DE" dirty="0"/>
          </a:p>
        </p:txBody>
      </p:sp>
      <p:sp>
        <p:nvSpPr>
          <p:cNvPr id="4" name="Titel 3">
            <a:extLst>
              <a:ext uri="{FF2B5EF4-FFF2-40B4-BE49-F238E27FC236}">
                <a16:creationId xmlns:a16="http://schemas.microsoft.com/office/drawing/2014/main" id="{923FA89C-4E18-EE4D-99F0-445BE80C6F6E}"/>
              </a:ext>
            </a:extLst>
          </p:cNvPr>
          <p:cNvSpPr>
            <a:spLocks noGrp="1"/>
          </p:cNvSpPr>
          <p:nvPr>
            <p:ph type="title"/>
          </p:nvPr>
        </p:nvSpPr>
        <p:spPr/>
        <p:txBody>
          <a:bodyPr/>
          <a:lstStyle/>
          <a:p>
            <a:r>
              <a:rPr lang="de-DE" dirty="0"/>
              <a:t> </a:t>
            </a:r>
          </a:p>
        </p:txBody>
      </p:sp>
      <p:sp>
        <p:nvSpPr>
          <p:cNvPr id="5" name="Textplatzhalter 4">
            <a:extLst>
              <a:ext uri="{FF2B5EF4-FFF2-40B4-BE49-F238E27FC236}">
                <a16:creationId xmlns:a16="http://schemas.microsoft.com/office/drawing/2014/main" id="{34DA1829-0912-F14F-8061-5F08B1B95F2C}"/>
              </a:ext>
            </a:extLst>
          </p:cNvPr>
          <p:cNvSpPr>
            <a:spLocks noGrp="1"/>
          </p:cNvSpPr>
          <p:nvPr>
            <p:ph type="body" sz="quarter" idx="13"/>
          </p:nvPr>
        </p:nvSpPr>
        <p:spPr>
          <a:xfrm>
            <a:off x="1035501" y="2304000"/>
            <a:ext cx="2946089" cy="324976"/>
          </a:xfrm>
        </p:spPr>
        <p:txBody>
          <a:bodyPr/>
          <a:lstStyle/>
          <a:p>
            <a:r>
              <a:rPr lang="de-DE" dirty="0"/>
              <a:t>24. Der Kulturstrolche-Song: </a:t>
            </a:r>
          </a:p>
          <a:p>
            <a:endParaRPr lang="de-DE" dirty="0"/>
          </a:p>
        </p:txBody>
      </p:sp>
      <p:sp>
        <p:nvSpPr>
          <p:cNvPr id="12" name="Textfeld 11"/>
          <p:cNvSpPr txBox="1"/>
          <p:nvPr/>
        </p:nvSpPr>
        <p:spPr>
          <a:xfrm>
            <a:off x="1062554" y="2747698"/>
            <a:ext cx="5603432" cy="553998"/>
          </a:xfrm>
          <a:prstGeom prst="rect">
            <a:avLst/>
          </a:prstGeom>
          <a:noFill/>
        </p:spPr>
        <p:txBody>
          <a:bodyPr wrap="square" rtlCol="0">
            <a:spAutoFit/>
          </a:bodyPr>
          <a:lstStyle/>
          <a:p>
            <a:r>
              <a:rPr lang="de-DE" sz="1000" dirty="0">
                <a:solidFill>
                  <a:prstClr val="black"/>
                </a:solidFill>
              </a:rPr>
              <a:t>Die ausgebildete Sängerin und langjährige Chorleiterin Regine Neumüller unterstützt die Klassen beim Üben des </a:t>
            </a:r>
            <a:r>
              <a:rPr lang="de-DE" sz="1000" dirty="0" err="1">
                <a:solidFill>
                  <a:prstClr val="black"/>
                </a:solidFill>
              </a:rPr>
              <a:t>Kulturstrolcheliedes</a:t>
            </a:r>
            <a:r>
              <a:rPr lang="de-DE" sz="1000" dirty="0">
                <a:solidFill>
                  <a:prstClr val="black"/>
                </a:solidFill>
              </a:rPr>
              <a:t> in der Schule. Das Lied singen zum Abschluss der drei </a:t>
            </a:r>
            <a:r>
              <a:rPr lang="de-DE" sz="1000" dirty="0" err="1">
                <a:solidFill>
                  <a:prstClr val="black"/>
                </a:solidFill>
              </a:rPr>
              <a:t>Kulturstrolchejahre</a:t>
            </a:r>
            <a:r>
              <a:rPr lang="de-DE" sz="1000" dirty="0">
                <a:solidFill>
                  <a:prstClr val="black"/>
                </a:solidFill>
              </a:rPr>
              <a:t> alle Kinder gemeinsam in der </a:t>
            </a:r>
            <a:r>
              <a:rPr lang="de-DE" sz="1000" dirty="0" err="1">
                <a:solidFill>
                  <a:prstClr val="black"/>
                </a:solidFill>
              </a:rPr>
              <a:t>Paderhalle</a:t>
            </a:r>
            <a:r>
              <a:rPr lang="de-DE" sz="1000" dirty="0">
                <a:solidFill>
                  <a:prstClr val="black"/>
                </a:solidFill>
              </a:rPr>
              <a:t>.</a:t>
            </a:r>
          </a:p>
        </p:txBody>
      </p:sp>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942" y="3380325"/>
            <a:ext cx="3220500" cy="4552851"/>
          </a:xfrm>
          <a:prstGeom prst="rect">
            <a:avLst/>
          </a:prstGeom>
        </p:spPr>
      </p:pic>
    </p:spTree>
    <p:extLst>
      <p:ext uri="{BB962C8B-B14F-4D97-AF65-F5344CB8AC3E}">
        <p14:creationId xmlns:p14="http://schemas.microsoft.com/office/powerpoint/2010/main" val="2460928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105D7-79CE-424B-8638-5C918B76CB13}"/>
              </a:ext>
            </a:extLst>
          </p:cNvPr>
          <p:cNvSpPr>
            <a:spLocks noGrp="1"/>
          </p:cNvSpPr>
          <p:nvPr>
            <p:ph type="title"/>
          </p:nvPr>
        </p:nvSpPr>
        <p:spPr/>
        <p:txBody>
          <a:bodyPr/>
          <a:lstStyle/>
          <a:p>
            <a:r>
              <a:rPr lang="de-DE" dirty="0"/>
              <a:t>Hintergrund</a:t>
            </a:r>
          </a:p>
        </p:txBody>
      </p:sp>
      <p:sp>
        <p:nvSpPr>
          <p:cNvPr id="3" name="Textplatzhalter 2">
            <a:extLst>
              <a:ext uri="{FF2B5EF4-FFF2-40B4-BE49-F238E27FC236}">
                <a16:creationId xmlns:a16="http://schemas.microsoft.com/office/drawing/2014/main" id="{0E8D03D0-1ACB-D34B-8A33-56E614701C22}"/>
              </a:ext>
            </a:extLst>
          </p:cNvPr>
          <p:cNvSpPr>
            <a:spLocks noGrp="1"/>
          </p:cNvSpPr>
          <p:nvPr>
            <p:ph type="body" idx="1"/>
          </p:nvPr>
        </p:nvSpPr>
        <p:spPr>
          <a:xfrm>
            <a:off x="1080000" y="2700000"/>
            <a:ext cx="5440721" cy="2415600"/>
          </a:xfrm>
        </p:spPr>
        <p:txBody>
          <a:bodyPr/>
          <a:lstStyle/>
          <a:p>
            <a:r>
              <a:rPr lang="de-DE" dirty="0"/>
              <a:t>Keine andere Einrichtung erreicht so viele junge Menschen, wie die Schule. Das Projekt ‚Kulturstrolche’ setzt hier an: Es bringt wichtige Akteur*innen und Partner*innen zusammen, um ein starkes und nachhaltiges Netzwerk aus Grundschulen, Kultureinrichtungen und lokalen Künstler*innen zu bilden. Teilnehmende Grundschüler*innen erhalten so früh Zugang zu den verschiedenen Kultursparten Theater, Musik, Literatur, Medien, Geschichte, Kunst und Tanz sowie die Möglichkeit, die kulturelle Vielfalt ihrer eigenen Stadt zu entdecken. </a:t>
            </a:r>
          </a:p>
          <a:p>
            <a:r>
              <a:rPr lang="de-DE" dirty="0"/>
              <a:t>Seit 2008 wird das Projekt in den Mitgliedsstädten des Kultursekretariats NRW Gütersloh gefördert und seit 2011 auch in den Städten des NRW </a:t>
            </a:r>
            <a:r>
              <a:rPr lang="de-DE" dirty="0" err="1"/>
              <a:t>KULTURsekretariats</a:t>
            </a:r>
            <a:r>
              <a:rPr lang="de-DE" dirty="0"/>
              <a:t> (Wuppertal) etabliert. Das Modellprojekt, welches erstmalig in Münster im Jahr 2006 verwirklicht wurde, ist so über die Jahre zu einem Kooperationsprojekt herangewachsen, welches in der kulturellen Bildungslandschaft NRWs nicht mehr wegzudenken ist. In den beteiligten Kommunen stellen die „Kulturstrolche“ einen wichtigen Baustein für die kulturelle Bildung vor Ort dar.   </a:t>
            </a:r>
          </a:p>
          <a:p>
            <a:endParaRPr lang="de-DE" dirty="0"/>
          </a:p>
        </p:txBody>
      </p:sp>
      <p:sp>
        <p:nvSpPr>
          <p:cNvPr id="4" name="Foliennummernplatzhalter 3">
            <a:extLst>
              <a:ext uri="{FF2B5EF4-FFF2-40B4-BE49-F238E27FC236}">
                <a16:creationId xmlns:a16="http://schemas.microsoft.com/office/drawing/2014/main" id="{00D2E649-E3E7-BF45-A36D-1259CED509F5}"/>
              </a:ext>
            </a:extLst>
          </p:cNvPr>
          <p:cNvSpPr>
            <a:spLocks noGrp="1"/>
          </p:cNvSpPr>
          <p:nvPr>
            <p:ph type="sldNum" sz="quarter" idx="12"/>
          </p:nvPr>
        </p:nvSpPr>
        <p:spPr/>
        <p:txBody>
          <a:bodyPr/>
          <a:lstStyle/>
          <a:p>
            <a:fld id="{A0A23AAE-2043-6342-8BBD-4D56D52B576C}" type="slidenum">
              <a:rPr lang="de-DE" smtClean="0"/>
              <a:pPr/>
              <a:t>3</a:t>
            </a:fld>
            <a:endParaRPr lang="de-DE" dirty="0"/>
          </a:p>
        </p:txBody>
      </p:sp>
      <p:sp>
        <p:nvSpPr>
          <p:cNvPr id="5" name="Titel 1">
            <a:extLst>
              <a:ext uri="{FF2B5EF4-FFF2-40B4-BE49-F238E27FC236}">
                <a16:creationId xmlns:a16="http://schemas.microsoft.com/office/drawing/2014/main" id="{2BB34820-5CC5-DD46-AFBE-5C08D540B9D5}"/>
              </a:ext>
            </a:extLst>
          </p:cNvPr>
          <p:cNvSpPr txBox="1">
            <a:spLocks/>
          </p:cNvSpPr>
          <p:nvPr/>
        </p:nvSpPr>
        <p:spPr>
          <a:xfrm>
            <a:off x="1121046" y="5328000"/>
            <a:ext cx="5399675" cy="322230"/>
          </a:xfrm>
          <a:prstGeom prst="rect">
            <a:avLst/>
          </a:prstGeom>
        </p:spPr>
        <p:txBody>
          <a:bodyPr vert="horz" lIns="36000" tIns="36000" rIns="36000" bIns="36000" rtlCol="0" anchor="t" anchorCtr="0">
            <a:noAutofit/>
          </a:bodyPr>
          <a:lstStyle>
            <a:lvl1pPr algn="l" defTabSz="755934" rtl="0" eaLnBrk="1" latinLnBrk="0" hangingPunct="1">
              <a:lnSpc>
                <a:spcPct val="90000"/>
              </a:lnSpc>
              <a:spcBef>
                <a:spcPct val="0"/>
              </a:spcBef>
              <a:buNone/>
              <a:defRPr sz="1800" b="1" kern="1200">
                <a:solidFill>
                  <a:srgbClr val="009BC0"/>
                </a:solidFill>
                <a:latin typeface="Calibri" panose="020F0502020204030204" pitchFamily="34" charset="0"/>
                <a:ea typeface="+mj-ea"/>
                <a:cs typeface="Calibri" panose="020F0502020204030204" pitchFamily="34" charset="0"/>
              </a:defRPr>
            </a:lvl1pPr>
          </a:lstStyle>
          <a:p>
            <a:r>
              <a:rPr lang="de-DE" dirty="0"/>
              <a:t>Mission</a:t>
            </a:r>
          </a:p>
        </p:txBody>
      </p:sp>
      <p:sp>
        <p:nvSpPr>
          <p:cNvPr id="6" name="Textplatzhalter 2">
            <a:extLst>
              <a:ext uri="{FF2B5EF4-FFF2-40B4-BE49-F238E27FC236}">
                <a16:creationId xmlns:a16="http://schemas.microsoft.com/office/drawing/2014/main" id="{1AE6AC91-7CF2-2046-BFC9-4D1D3B94563A}"/>
              </a:ext>
            </a:extLst>
          </p:cNvPr>
          <p:cNvSpPr txBox="1">
            <a:spLocks/>
          </p:cNvSpPr>
          <p:nvPr/>
        </p:nvSpPr>
        <p:spPr>
          <a:xfrm>
            <a:off x="1121046" y="5724000"/>
            <a:ext cx="5440721" cy="4478966"/>
          </a:xfrm>
          <a:prstGeom prst="rect">
            <a:avLst/>
          </a:prstGeom>
        </p:spPr>
        <p:txBody>
          <a:bodyPr vert="horz" lIns="36000" tIns="36000" rIns="36000" bIns="36000" rtlCol="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kern="1200">
                <a:solidFill>
                  <a:schemeClr val="tx1"/>
                </a:solidFill>
                <a:latin typeface="Calibri" panose="020F0502020204030204" pitchFamily="34" charset="0"/>
                <a:ea typeface="+mn-ea"/>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1653" kern="1200">
                <a:solidFill>
                  <a:schemeClr val="tx1">
                    <a:tint val="75000"/>
                  </a:schemeClr>
                </a:solidFill>
                <a:latin typeface="+mn-lt"/>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1488" kern="1200">
                <a:solidFill>
                  <a:schemeClr val="tx1">
                    <a:tint val="75000"/>
                  </a:schemeClr>
                </a:solidFill>
                <a:latin typeface="+mn-lt"/>
                <a:ea typeface="+mn-ea"/>
                <a:cs typeface="+mn-cs"/>
              </a:defRPr>
            </a:lvl3pPr>
            <a:lvl4pPr marL="1133902"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5pPr>
            <a:lvl6pPr marL="1889836"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6pPr>
            <a:lvl7pPr marL="2267803"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7pPr>
            <a:lvl8pPr marL="2645771"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8pPr>
            <a:lvl9pPr marL="3023738"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9pPr>
          </a:lstStyle>
          <a:p>
            <a:r>
              <a:rPr lang="de-DE" dirty="0"/>
              <a:t>Die „Kulturstrolche“ stehen für Entdeckerfreude, Schaffensdrang und ermöglichen den Blick hinter die Kulissen von Kunst und Kultur ganz unabhängig von den Ressourcen und Interessen des Elternhauses. Im Klassenverbund und in Begleitung der Lehrkräfte lernen Kulturstrolche auf spielerische Art und Weise die verschiedenen Kultursparten mit ihren Kulturorten und Kulturschaffenden kennen. Sie begegnen Künstler*innen und erfahren, wie vielfältig Kunst und Kultur sein können. Kulturstrolche entdecken, beobachten und stellen Fragen. Vor allem aber probieren sie sich selbst in den kulturellen Ausdrucksformen aus. </a:t>
            </a:r>
          </a:p>
          <a:p>
            <a:r>
              <a:rPr lang="de-DE" b="1" dirty="0"/>
              <a:t>Kulturstrolche werden zu Kulturexperten, indem sie</a:t>
            </a:r>
            <a:endParaRPr lang="de-DE" dirty="0"/>
          </a:p>
          <a:p>
            <a:pPr marL="171450" indent="-171450">
              <a:buFont typeface="Symbol" pitchFamily="2" charset="2"/>
              <a:buChar char="-"/>
            </a:pPr>
            <a:r>
              <a:rPr lang="de-DE" b="1" dirty="0"/>
              <a:t>Kultur entdecken: </a:t>
            </a:r>
            <a:r>
              <a:rPr lang="de-DE" dirty="0"/>
              <a:t>Die „Kulturstrolche“ begeben sich auf eine Erkundungstour durch ihre Umgebung und werden zu echten Expert*innen für die vielfältige kulturelle Landschaft ihrer Stadt. </a:t>
            </a:r>
          </a:p>
          <a:p>
            <a:pPr marL="171450" indent="-171450">
              <a:buFont typeface="Symbol" pitchFamily="2" charset="2"/>
              <a:buChar char="-"/>
            </a:pPr>
            <a:r>
              <a:rPr lang="de-DE" b="1" dirty="0"/>
              <a:t>In die Welt der Kunst und Kultur eintauchen: </a:t>
            </a:r>
            <a:r>
              <a:rPr lang="de-DE" dirty="0"/>
              <a:t>Die „Kulturstrolche“ lernen die Künste, Kulturschaffenden und kulturelle Orte kennen – und das sowohl analog als auch digital. Sie bewegen sich hinter den Kulissen und vor den Kulissen, stellen Fragen und sind nie nur Zuschauer*in oder Zuhörer*in.</a:t>
            </a:r>
          </a:p>
          <a:p>
            <a:pPr marL="171450" indent="-171450">
              <a:buFont typeface="Symbol" pitchFamily="2" charset="2"/>
              <a:buChar char="-"/>
            </a:pPr>
            <a:r>
              <a:rPr lang="de-DE" b="1" dirty="0"/>
              <a:t>Selbst ein Stück Kultur erschaffen: </a:t>
            </a:r>
            <a:r>
              <a:rPr lang="de-DE" dirty="0"/>
              <a:t>Die „Kulturstrolche“ werden selbst künstlerisch aktiv und erschaffen vor dem Hintergrund ihrer Erlebnisse etwas Eigenes. Sich selbst als Handelnder zu erfahren, ist ein Kernstück des Programms.</a:t>
            </a:r>
          </a:p>
          <a:p>
            <a:pPr marL="171450" indent="-171450">
              <a:buFont typeface="Symbol" pitchFamily="2" charset="2"/>
              <a:buChar char="-"/>
            </a:pPr>
            <a:r>
              <a:rPr lang="de-DE" b="1" dirty="0"/>
              <a:t>Kulturerfahrungen reflektieren und dokumentieren: </a:t>
            </a:r>
            <a:r>
              <a:rPr lang="de-DE" dirty="0"/>
              <a:t>Die „Kulturstrolche“ halten auf kreative Art und Weise ihre Fragen, Erfahrungen und Eindrücke fest. Durch die Dokumentation und Reflexion ihrer Kulturerlebnisse entstehen so über drei Jahre ganz individuelle (Kultur)</a:t>
            </a:r>
            <a:r>
              <a:rPr lang="de-DE" dirty="0" err="1"/>
              <a:t>tagebücher</a:t>
            </a:r>
            <a:r>
              <a:rPr lang="de-DE" dirty="0"/>
              <a:t>.</a:t>
            </a:r>
          </a:p>
          <a:p>
            <a:endParaRPr lang="de-DE" dirty="0"/>
          </a:p>
        </p:txBody>
      </p:sp>
    </p:spTree>
    <p:extLst>
      <p:ext uri="{BB962C8B-B14F-4D97-AF65-F5344CB8AC3E}">
        <p14:creationId xmlns:p14="http://schemas.microsoft.com/office/powerpoint/2010/main" val="63374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7ED18-C381-5F4C-B465-B2A555AC7793}"/>
              </a:ext>
            </a:extLst>
          </p:cNvPr>
          <p:cNvSpPr>
            <a:spLocks noGrp="1"/>
          </p:cNvSpPr>
          <p:nvPr>
            <p:ph type="title"/>
          </p:nvPr>
        </p:nvSpPr>
        <p:spPr>
          <a:xfrm>
            <a:off x="1080001" y="2304000"/>
            <a:ext cx="5399674" cy="322230"/>
          </a:xfrm>
        </p:spPr>
        <p:txBody>
          <a:bodyPr/>
          <a:lstStyle/>
          <a:p>
            <a:r>
              <a:rPr lang="de-DE" dirty="0"/>
              <a:t>Kooperationspartner*innen der Kulturstrolche</a:t>
            </a:r>
          </a:p>
        </p:txBody>
      </p:sp>
      <p:sp>
        <p:nvSpPr>
          <p:cNvPr id="3" name="Foliennummernplatzhalter 2">
            <a:extLst>
              <a:ext uri="{FF2B5EF4-FFF2-40B4-BE49-F238E27FC236}">
                <a16:creationId xmlns:a16="http://schemas.microsoft.com/office/drawing/2014/main" id="{DDFB4920-5A18-C94A-9FF2-F0BF7B64180F}"/>
              </a:ext>
            </a:extLst>
          </p:cNvPr>
          <p:cNvSpPr>
            <a:spLocks noGrp="1"/>
          </p:cNvSpPr>
          <p:nvPr>
            <p:ph type="sldNum" sz="quarter" idx="12"/>
          </p:nvPr>
        </p:nvSpPr>
        <p:spPr/>
        <p:txBody>
          <a:bodyPr/>
          <a:lstStyle/>
          <a:p>
            <a:fld id="{A0A23AAE-2043-6342-8BBD-4D56D52B576C}" type="slidenum">
              <a:rPr lang="de-DE" smtClean="0"/>
              <a:pPr/>
              <a:t>30</a:t>
            </a:fld>
            <a:endParaRPr lang="de-DE" dirty="0"/>
          </a:p>
        </p:txBody>
      </p:sp>
      <p:sp>
        <p:nvSpPr>
          <p:cNvPr id="4" name="Textplatzhalter 3">
            <a:extLst>
              <a:ext uri="{FF2B5EF4-FFF2-40B4-BE49-F238E27FC236}">
                <a16:creationId xmlns:a16="http://schemas.microsoft.com/office/drawing/2014/main" id="{73F93E52-5F6D-FA43-8102-177C53D755B0}"/>
              </a:ext>
            </a:extLst>
          </p:cNvPr>
          <p:cNvSpPr>
            <a:spLocks noGrp="1"/>
          </p:cNvSpPr>
          <p:nvPr>
            <p:ph type="body" idx="1"/>
          </p:nvPr>
        </p:nvSpPr>
        <p:spPr>
          <a:xfrm>
            <a:off x="1080000" y="2699999"/>
            <a:ext cx="5399675" cy="6269830"/>
          </a:xfrm>
        </p:spPr>
        <p:txBody>
          <a:bodyPr/>
          <a:lstStyle/>
          <a:p>
            <a:r>
              <a:rPr lang="de-DE" sz="1200" dirty="0"/>
              <a:t>Diözesanmuseum</a:t>
            </a:r>
          </a:p>
          <a:p>
            <a:r>
              <a:rPr lang="de-DE" sz="1200" dirty="0"/>
              <a:t>Heinz Nixdorf </a:t>
            </a:r>
            <a:r>
              <a:rPr lang="de-DE" sz="1200" dirty="0" err="1"/>
              <a:t>MuseumsForum</a:t>
            </a:r>
            <a:endParaRPr lang="de-DE" sz="1200" dirty="0"/>
          </a:p>
          <a:p>
            <a:r>
              <a:rPr lang="de-DE" sz="1200" dirty="0"/>
              <a:t>Kulturamt Paderborn</a:t>
            </a:r>
          </a:p>
          <a:p>
            <a:r>
              <a:rPr lang="de-DE" sz="1200" dirty="0"/>
              <a:t>Museum in der Kaiserpfalz</a:t>
            </a:r>
          </a:p>
          <a:p>
            <a:r>
              <a:rPr lang="de-DE" sz="1200" dirty="0"/>
              <a:t>Stadtmuseum</a:t>
            </a:r>
          </a:p>
          <a:p>
            <a:r>
              <a:rPr lang="de-DE" sz="1200" dirty="0"/>
              <a:t>Kunstmuseum / Städtische Galerie in der Reithalle</a:t>
            </a:r>
          </a:p>
          <a:p>
            <a:r>
              <a:rPr lang="de-DE" sz="1200" dirty="0"/>
              <a:t>Paderhalle / Nordwestdeutsche Philharmonie</a:t>
            </a:r>
          </a:p>
          <a:p>
            <a:r>
              <a:rPr lang="de-DE" sz="1200" dirty="0"/>
              <a:t>Raum für Kunst</a:t>
            </a:r>
          </a:p>
          <a:p>
            <a:r>
              <a:rPr lang="de-DE" sz="1200" dirty="0"/>
              <a:t>Campusradio </a:t>
            </a:r>
            <a:r>
              <a:rPr lang="de-DE" sz="1200" dirty="0" err="1"/>
              <a:t>L`Unico</a:t>
            </a:r>
            <a:br>
              <a:rPr lang="de-DE" sz="1200" dirty="0"/>
            </a:br>
            <a:br>
              <a:rPr lang="de-DE" sz="1200" dirty="0"/>
            </a:br>
            <a:r>
              <a:rPr lang="de-DE" sz="1200" dirty="0"/>
              <a:t>Regine Neumüller / </a:t>
            </a:r>
            <a:r>
              <a:rPr lang="de-DE" sz="1200" dirty="0" err="1"/>
              <a:t>Kulturstrolchelied</a:t>
            </a:r>
            <a:r>
              <a:rPr lang="de-DE" sz="1200" dirty="0"/>
              <a:t> / Kanons singen</a:t>
            </a:r>
          </a:p>
          <a:p>
            <a:r>
              <a:rPr lang="de-DE" sz="1200" dirty="0"/>
              <a:t>Kinderbibliothek</a:t>
            </a:r>
          </a:p>
          <a:p>
            <a:r>
              <a:rPr lang="de-DE" sz="1200" dirty="0"/>
              <a:t>Städtische Musikschule</a:t>
            </a:r>
          </a:p>
          <a:p>
            <a:r>
              <a:rPr lang="de-DE" sz="1200" dirty="0"/>
              <a:t>Studio EINZ - </a:t>
            </a:r>
          </a:p>
          <a:p>
            <a:r>
              <a:rPr lang="de-DE" sz="1200" dirty="0"/>
              <a:t>Theater Paderborn</a:t>
            </a:r>
          </a:p>
          <a:p>
            <a:r>
              <a:rPr lang="de-DE" sz="1200" dirty="0" err="1"/>
              <a:t>Tanzbau</a:t>
            </a:r>
            <a:endParaRPr lang="de-DE" sz="1200" dirty="0"/>
          </a:p>
          <a:p>
            <a:r>
              <a:rPr lang="de-DE" sz="1200" dirty="0"/>
              <a:t>Tonika e.V.</a:t>
            </a:r>
          </a:p>
          <a:p>
            <a:r>
              <a:rPr lang="de-DE" sz="1200" dirty="0"/>
              <a:t>TSC Blau-Weiß im TV 1875 Paderborn e.V.</a:t>
            </a:r>
          </a:p>
        </p:txBody>
      </p:sp>
    </p:spTree>
    <p:extLst>
      <p:ext uri="{BB962C8B-B14F-4D97-AF65-F5344CB8AC3E}">
        <p14:creationId xmlns:p14="http://schemas.microsoft.com/office/powerpoint/2010/main" val="1820733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5CE8E49-AD43-3148-A709-EB8F13D8664D}"/>
              </a:ext>
            </a:extLst>
          </p:cNvPr>
          <p:cNvSpPr>
            <a:spLocks noGrp="1"/>
          </p:cNvSpPr>
          <p:nvPr>
            <p:ph type="body" idx="1"/>
          </p:nvPr>
        </p:nvSpPr>
        <p:spPr/>
        <p:txBody>
          <a:bodyPr/>
          <a:lstStyle/>
          <a:p>
            <a:r>
              <a:rPr lang="de-DE" sz="1200" b="1" dirty="0"/>
              <a:t>Susanne Kirchner</a:t>
            </a:r>
            <a:endParaRPr lang="de-DE" sz="1200" dirty="0"/>
          </a:p>
          <a:p>
            <a:r>
              <a:rPr lang="de-DE" b="1" dirty="0"/>
              <a:t>Stadt Paderborn</a:t>
            </a:r>
            <a:br>
              <a:rPr lang="de-DE" b="1" dirty="0"/>
            </a:br>
            <a:r>
              <a:rPr lang="de-DE" dirty="0"/>
              <a:t>Kulturamt</a:t>
            </a:r>
            <a:br>
              <a:rPr lang="de-DE" dirty="0"/>
            </a:br>
            <a:r>
              <a:rPr lang="de-DE" dirty="0"/>
              <a:t>Marienplatz 11a</a:t>
            </a:r>
            <a:br>
              <a:rPr lang="de-DE" dirty="0"/>
            </a:br>
            <a:r>
              <a:rPr lang="de-DE" dirty="0"/>
              <a:t>33098 Paderborn</a:t>
            </a:r>
            <a:br>
              <a:rPr lang="de-DE" dirty="0"/>
            </a:br>
            <a:br>
              <a:rPr lang="de-DE" dirty="0"/>
            </a:br>
            <a:r>
              <a:rPr lang="de-DE" dirty="0"/>
              <a:t>Tel. 05251/881 2079</a:t>
            </a:r>
            <a:br>
              <a:rPr lang="de-DE" dirty="0"/>
            </a:br>
            <a:r>
              <a:rPr lang="de-DE" dirty="0">
                <a:hlinkClick r:id="rId2"/>
              </a:rPr>
              <a:t>susanne.kirchner@paderborn.de</a:t>
            </a:r>
            <a:br>
              <a:rPr lang="de-DE" dirty="0"/>
            </a:br>
            <a:r>
              <a:rPr lang="de-DE" dirty="0"/>
              <a:t>www.paderborn.de/kulturstrolche</a:t>
            </a:r>
            <a:br>
              <a:rPr lang="de-DE" dirty="0"/>
            </a:br>
            <a:endParaRPr lang="de-DE" dirty="0"/>
          </a:p>
          <a:p>
            <a:endParaRPr lang="de-DE" dirty="0"/>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294" y="7444696"/>
            <a:ext cx="1225296" cy="1912823"/>
          </a:xfrm>
          <a:prstGeom prst="rect">
            <a:avLst/>
          </a:prstGeom>
        </p:spPr>
      </p:pic>
    </p:spTree>
    <p:extLst>
      <p:ext uri="{BB962C8B-B14F-4D97-AF65-F5344CB8AC3E}">
        <p14:creationId xmlns:p14="http://schemas.microsoft.com/office/powerpoint/2010/main" val="3017579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105D7-79CE-424B-8638-5C918B76CB13}"/>
              </a:ext>
            </a:extLst>
          </p:cNvPr>
          <p:cNvSpPr>
            <a:spLocks noGrp="1"/>
          </p:cNvSpPr>
          <p:nvPr>
            <p:ph type="title"/>
          </p:nvPr>
        </p:nvSpPr>
        <p:spPr/>
        <p:txBody>
          <a:bodyPr/>
          <a:lstStyle/>
          <a:p>
            <a:r>
              <a:rPr lang="de-DE" dirty="0"/>
              <a:t>Ziele der „Kulturstrolche“</a:t>
            </a:r>
          </a:p>
        </p:txBody>
      </p:sp>
      <p:sp>
        <p:nvSpPr>
          <p:cNvPr id="3" name="Textplatzhalter 2">
            <a:extLst>
              <a:ext uri="{FF2B5EF4-FFF2-40B4-BE49-F238E27FC236}">
                <a16:creationId xmlns:a16="http://schemas.microsoft.com/office/drawing/2014/main" id="{0E8D03D0-1ACB-D34B-8A33-56E614701C22}"/>
              </a:ext>
            </a:extLst>
          </p:cNvPr>
          <p:cNvSpPr>
            <a:spLocks noGrp="1"/>
          </p:cNvSpPr>
          <p:nvPr>
            <p:ph type="body" idx="1"/>
          </p:nvPr>
        </p:nvSpPr>
        <p:spPr>
          <a:xfrm>
            <a:off x="1080000" y="2794000"/>
            <a:ext cx="5440721" cy="7150100"/>
          </a:xfrm>
        </p:spPr>
        <p:txBody>
          <a:bodyPr/>
          <a:lstStyle/>
          <a:p>
            <a:r>
              <a:rPr lang="de-DE" sz="1400" b="1" dirty="0"/>
              <a:t>Für die Kinder</a:t>
            </a:r>
            <a:endParaRPr lang="de-DE" sz="1400" dirty="0"/>
          </a:p>
          <a:p>
            <a:r>
              <a:rPr lang="de-DE" b="1" dirty="0"/>
              <a:t> …Die Kulturstrolche öffnen Türen in die Welt der Kultur:</a:t>
            </a:r>
            <a:r>
              <a:rPr lang="de-DE" dirty="0"/>
              <a:t> Durch das „Kulturstrolche“-Projekt lernen die Kinder möglichst viele Kultursparten persönlich kennen und werden frühzeitig und systematisch an die kulturellen Angebote ihrer Umgebung  herangeführt. Sie üben den Umgang mit verschiedenen Kunstformen und werden vertraut mit der Nutzung von Kulturorten. </a:t>
            </a:r>
          </a:p>
          <a:p>
            <a:r>
              <a:rPr lang="de-DE" dirty="0"/>
              <a:t> </a:t>
            </a:r>
            <a:r>
              <a:rPr lang="de-DE" b="1" dirty="0"/>
              <a:t>…Die Kulturstrolche machen ästhetische Erfahrungen und sammeln kulturelle Kompetenzen:</a:t>
            </a:r>
            <a:r>
              <a:rPr lang="de-DE" dirty="0"/>
              <a:t> </a:t>
            </a:r>
            <a:br>
              <a:rPr lang="de-DE" dirty="0"/>
            </a:br>
            <a:r>
              <a:rPr lang="de-DE" dirty="0"/>
              <a:t>Im eigenen Ausprobieren und in der Begegnung mit Künstler*innen können praktische kulturelle Kompetenzen erworben und innerhalb der Projektlaufzeit von drei Jahren vertieft werden. Ästhetische Erfahrungen schärfen den Blick für Untertöne, Harmonien und Dissonanzen. Die Kulturstrolche erleben, dass jenseits von „falsch oder richtig“ viele Perspektiven und Deutungen möglich sind.</a:t>
            </a:r>
          </a:p>
          <a:p>
            <a:r>
              <a:rPr lang="de-DE" dirty="0"/>
              <a:t> </a:t>
            </a:r>
            <a:r>
              <a:rPr lang="de-DE" b="1" dirty="0"/>
              <a:t>…Die Kulturstrolche schaffen einen Raum für Wahrnehmung, Verständigung und Ausdruck:</a:t>
            </a:r>
            <a:br>
              <a:rPr lang="de-DE" b="1" dirty="0"/>
            </a:br>
            <a:r>
              <a:rPr lang="de-DE" dirty="0"/>
              <a:t>Das Erforschen ästhetischer Prozesse ermöglicht die Wahrnehmung von neuen Perspektiven, Strukturen und Details. Neues ausprobieren, kreativ werden und einen eigenen Ausdruck suchen – </a:t>
            </a:r>
            <a:br>
              <a:rPr lang="de-DE" dirty="0"/>
            </a:br>
            <a:r>
              <a:rPr lang="de-DE" dirty="0"/>
              <a:t>all das sind Aspekte, die Kulturstrolche im kulturellen Raum erproben können. </a:t>
            </a:r>
            <a:br>
              <a:rPr lang="de-DE" dirty="0"/>
            </a:br>
            <a:br>
              <a:rPr lang="de-DE" dirty="0"/>
            </a:br>
            <a:endParaRPr lang="de-DE" dirty="0"/>
          </a:p>
          <a:p>
            <a:r>
              <a:rPr lang="de-DE" sz="1400" b="1" dirty="0"/>
              <a:t>Für Kultureinrichtungen und Schulen</a:t>
            </a:r>
            <a:endParaRPr lang="de-DE" sz="1400" dirty="0"/>
          </a:p>
          <a:p>
            <a:r>
              <a:rPr lang="de-DE" b="1" dirty="0"/>
              <a:t>Die Kulturstrolche ermöglichen nachhaltige Kooperationen und sind Nährboden für weitere kulturelle Bildungsprojekte:</a:t>
            </a:r>
            <a:r>
              <a:rPr lang="de-DE" dirty="0"/>
              <a:t> Durch das Programm der „Kulturstrolche“ verzahnen sich Schulen und Kultureinrichtungen eng miteinander. Hierdurch entstehen Kontakte und Kooperationen zwischen Künstler*innen und Kulturschaffenden der freien Szene mit kommunalen Kulturbüros und Schulen. </a:t>
            </a:r>
            <a:br>
              <a:rPr lang="de-DE" dirty="0"/>
            </a:br>
            <a:r>
              <a:rPr lang="de-DE" dirty="0"/>
              <a:t>Auf der Basis von gelingenden Kooperationen wiederum können weitere Projekte initiiert werden, </a:t>
            </a:r>
            <a:br>
              <a:rPr lang="de-DE" dirty="0"/>
            </a:br>
            <a:r>
              <a:rPr lang="de-DE" dirty="0"/>
              <a:t>um eine nachhaltige Struktur für kulturelle Bildung zu kultivieren und zu pflegen. </a:t>
            </a:r>
          </a:p>
          <a:p>
            <a:r>
              <a:rPr lang="de-DE" b="1" dirty="0"/>
              <a:t>Kulturorte entwickeln kulturelle Angebote und Profile für eine junge Zielgruppe: </a:t>
            </a:r>
            <a:r>
              <a:rPr lang="de-DE" dirty="0"/>
              <a:t>Je stärker Kulturorte sich mit Kinderfragen auseinandersetzen, desto überzeugender arbeiten sie an ihrer Zukunft. Die kulturellen Einrichtungen, die am Projekt „Kulturstrolche“ beteiligt sind, können die Gelegenheit nutzen, für ihre Angebote nachhaltig zu werben. In der Kooperation mit den Schulen kann es gelingen, das eigene Programm kindgerechter zu modulieren und Angebote für die Zielgruppe zu differenzieren.</a:t>
            </a:r>
          </a:p>
          <a:p>
            <a:r>
              <a:rPr lang="de-DE" b="1" dirty="0"/>
              <a:t>Kulturelle Bildung in den Schulen wird gestärkt: </a:t>
            </a:r>
            <a:r>
              <a:rPr lang="de-DE" dirty="0"/>
              <a:t>Schulen können das Programm Kulturstrolche nutzen, um ihr kulturelles Profil zu schärfen und nach außen hin selbstbewusst zu vertreten. Dies ermöglicht ein für die Kinder kostenfreies, systematisch aufgebautes und langfristig angelegtes kulturelles Bildungsangebot.</a:t>
            </a:r>
          </a:p>
          <a:p>
            <a:endParaRPr lang="de-DE" dirty="0"/>
          </a:p>
        </p:txBody>
      </p:sp>
      <p:sp>
        <p:nvSpPr>
          <p:cNvPr id="4" name="Foliennummernplatzhalter 3">
            <a:extLst>
              <a:ext uri="{FF2B5EF4-FFF2-40B4-BE49-F238E27FC236}">
                <a16:creationId xmlns:a16="http://schemas.microsoft.com/office/drawing/2014/main" id="{00D2E649-E3E7-BF45-A36D-1259CED509F5}"/>
              </a:ext>
            </a:extLst>
          </p:cNvPr>
          <p:cNvSpPr>
            <a:spLocks noGrp="1"/>
          </p:cNvSpPr>
          <p:nvPr>
            <p:ph type="sldNum" sz="quarter" idx="12"/>
          </p:nvPr>
        </p:nvSpPr>
        <p:spPr/>
        <p:txBody>
          <a:bodyPr/>
          <a:lstStyle/>
          <a:p>
            <a:fld id="{A0A23AAE-2043-6342-8BBD-4D56D52B576C}" type="slidenum">
              <a:rPr lang="de-DE" smtClean="0"/>
              <a:pPr/>
              <a:t>4</a:t>
            </a:fld>
            <a:endParaRPr lang="de-DE" dirty="0"/>
          </a:p>
        </p:txBody>
      </p:sp>
      <p:sp>
        <p:nvSpPr>
          <p:cNvPr id="5" name="Titel 1">
            <a:extLst>
              <a:ext uri="{FF2B5EF4-FFF2-40B4-BE49-F238E27FC236}">
                <a16:creationId xmlns:a16="http://schemas.microsoft.com/office/drawing/2014/main" id="{2BB34820-5CC5-DD46-AFBE-5C08D540B9D5}"/>
              </a:ext>
            </a:extLst>
          </p:cNvPr>
          <p:cNvSpPr txBox="1">
            <a:spLocks/>
          </p:cNvSpPr>
          <p:nvPr/>
        </p:nvSpPr>
        <p:spPr>
          <a:xfrm>
            <a:off x="1121045" y="5765625"/>
            <a:ext cx="5399675" cy="322230"/>
          </a:xfrm>
          <a:prstGeom prst="rect">
            <a:avLst/>
          </a:prstGeom>
        </p:spPr>
        <p:txBody>
          <a:bodyPr vert="horz" lIns="36000" tIns="36000" rIns="36000" bIns="36000" rtlCol="0" anchor="t" anchorCtr="0">
            <a:noAutofit/>
          </a:bodyPr>
          <a:lstStyle>
            <a:lvl1pPr algn="l" defTabSz="755934" rtl="0" eaLnBrk="1" latinLnBrk="0" hangingPunct="1">
              <a:lnSpc>
                <a:spcPct val="90000"/>
              </a:lnSpc>
              <a:spcBef>
                <a:spcPct val="0"/>
              </a:spcBef>
              <a:buNone/>
              <a:defRPr sz="1800" b="1" kern="1200">
                <a:solidFill>
                  <a:srgbClr val="009BC0"/>
                </a:solidFill>
                <a:latin typeface="Calibri" panose="020F0502020204030204" pitchFamily="34" charset="0"/>
                <a:ea typeface="+mj-ea"/>
                <a:cs typeface="Calibri" panose="020F0502020204030204" pitchFamily="34" charset="0"/>
              </a:defRPr>
            </a:lvl1pPr>
          </a:lstStyle>
          <a:p>
            <a:endParaRPr lang="de-DE" dirty="0"/>
          </a:p>
        </p:txBody>
      </p:sp>
      <p:sp>
        <p:nvSpPr>
          <p:cNvPr id="6" name="Textplatzhalter 2">
            <a:extLst>
              <a:ext uri="{FF2B5EF4-FFF2-40B4-BE49-F238E27FC236}">
                <a16:creationId xmlns:a16="http://schemas.microsoft.com/office/drawing/2014/main" id="{1AE6AC91-7CF2-2046-BFC9-4D1D3B94563A}"/>
              </a:ext>
            </a:extLst>
          </p:cNvPr>
          <p:cNvSpPr txBox="1">
            <a:spLocks/>
          </p:cNvSpPr>
          <p:nvPr/>
        </p:nvSpPr>
        <p:spPr>
          <a:xfrm>
            <a:off x="1121046" y="5724000"/>
            <a:ext cx="5440721" cy="4478966"/>
          </a:xfrm>
          <a:prstGeom prst="rect">
            <a:avLst/>
          </a:prstGeom>
        </p:spPr>
        <p:txBody>
          <a:bodyPr vert="horz" lIns="36000" tIns="36000" rIns="36000" bIns="36000" rtlCol="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kern="1200">
                <a:solidFill>
                  <a:schemeClr val="tx1"/>
                </a:solidFill>
                <a:latin typeface="Calibri" panose="020F0502020204030204" pitchFamily="34" charset="0"/>
                <a:ea typeface="+mn-ea"/>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1653" kern="1200">
                <a:solidFill>
                  <a:schemeClr val="tx1">
                    <a:tint val="75000"/>
                  </a:schemeClr>
                </a:solidFill>
                <a:latin typeface="+mn-lt"/>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1488" kern="1200">
                <a:solidFill>
                  <a:schemeClr val="tx1">
                    <a:tint val="75000"/>
                  </a:schemeClr>
                </a:solidFill>
                <a:latin typeface="+mn-lt"/>
                <a:ea typeface="+mn-ea"/>
                <a:cs typeface="+mn-cs"/>
              </a:defRPr>
            </a:lvl3pPr>
            <a:lvl4pPr marL="1133902"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5pPr>
            <a:lvl6pPr marL="1889836"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6pPr>
            <a:lvl7pPr marL="2267803"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7pPr>
            <a:lvl8pPr marL="2645771"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8pPr>
            <a:lvl9pPr marL="3023738"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9pPr>
          </a:lstStyle>
          <a:p>
            <a:endParaRPr lang="de-DE" dirty="0"/>
          </a:p>
        </p:txBody>
      </p:sp>
    </p:spTree>
    <p:extLst>
      <p:ext uri="{BB962C8B-B14F-4D97-AF65-F5344CB8AC3E}">
        <p14:creationId xmlns:p14="http://schemas.microsoft.com/office/powerpoint/2010/main" val="130546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0E8D03D0-1ACB-D34B-8A33-56E614701C22}"/>
              </a:ext>
            </a:extLst>
          </p:cNvPr>
          <p:cNvSpPr>
            <a:spLocks noGrp="1"/>
          </p:cNvSpPr>
          <p:nvPr>
            <p:ph type="body" idx="1"/>
          </p:nvPr>
        </p:nvSpPr>
        <p:spPr>
          <a:xfrm>
            <a:off x="1080000" y="2304000"/>
            <a:ext cx="5440721" cy="7640100"/>
          </a:xfrm>
        </p:spPr>
        <p:txBody>
          <a:bodyPr/>
          <a:lstStyle/>
          <a:p>
            <a:r>
              <a:rPr lang="de-DE" sz="1400" b="1" dirty="0"/>
              <a:t>Projektstruktur und beteiligte Akteure</a:t>
            </a:r>
            <a:br>
              <a:rPr lang="de-DE" dirty="0"/>
            </a:br>
            <a:br>
              <a:rPr lang="de-DE" dirty="0"/>
            </a:br>
            <a:r>
              <a:rPr lang="de-DE" b="1" dirty="0"/>
              <a:t>Projektträger und Förderer: Kultursekretariat NRW Gütersloh und NRW </a:t>
            </a:r>
            <a:r>
              <a:rPr lang="de-DE" b="1" dirty="0" err="1"/>
              <a:t>KULTURsekretariat</a:t>
            </a:r>
            <a:r>
              <a:rPr lang="de-DE" b="1" dirty="0"/>
              <a:t> gefördert durch das Ministerium für Kultur und Wissenschaft</a:t>
            </a:r>
            <a:br>
              <a:rPr lang="de-DE" dirty="0"/>
            </a:br>
            <a:r>
              <a:rPr lang="de-DE" dirty="0"/>
              <a:t>Das Projekt „Kulturstrolche“ liegt in der Trägerschaft des Kultursekretariats NRW Gütersloh und des NRW </a:t>
            </a:r>
            <a:r>
              <a:rPr lang="de-DE" dirty="0" err="1"/>
              <a:t>KULTURsekretariats</a:t>
            </a:r>
            <a:r>
              <a:rPr lang="de-DE" dirty="0"/>
              <a:t> (Wuppertal). Die Sekretariate nehmen eine Beratungs-, Koordinierungs- </a:t>
            </a:r>
            <a:br>
              <a:rPr lang="de-DE" dirty="0"/>
            </a:br>
            <a:r>
              <a:rPr lang="de-DE" dirty="0"/>
              <a:t>und Förderfunktion für ihre Mitgliedsstädte ein. Die Bereitstellung von finanziellen Fördermitteln, projektspezifischen Materialien, die Übernahme der landesweiten Koordination des Kulturstrolche-Netzwerkes mit Ausrichtung von Fachtagen und Qualifizierungsworkshops sowie Öffentlichkeitsarbeit liegen im Aufgabenfeld der Projektträger. </a:t>
            </a:r>
          </a:p>
          <a:p>
            <a:r>
              <a:rPr lang="de-DE" b="1" dirty="0"/>
              <a:t>Projektleitungen in den Mitgliedsstädten:</a:t>
            </a:r>
            <a:r>
              <a:rPr lang="de-DE" dirty="0"/>
              <a:t> Die Projektleitung der Stadt Paderborn liegt bei Susanne Kirchner. Sie übernimmt die lokale Koordination, programmatische Entwicklung u.a. des Angebotskatalogs und Begleitung der Kooperationen innerhalb des Kulturstrolche-Projektes in ihrer Kommune. Sie beantragt die Fördergelder bei den Sekretariaten.</a:t>
            </a:r>
          </a:p>
          <a:p>
            <a:r>
              <a:rPr lang="de-DE" b="1" dirty="0"/>
              <a:t>Kulturorte und Schulen: </a:t>
            </a:r>
            <a:r>
              <a:rPr lang="de-DE" dirty="0"/>
              <a:t>Die Kulturorte, Kultureinrichtungen und Künstler*innen sind die Anbieter für das kulturelle Programm der Kulturstrolche. Ausgewählte Schulen sowie Klassen nehmen am Projekt teil und besuchen die verschiedenen Kulturangebote im Klassenverbund und in Begleitung von Lehrkräften. Die Lehrkräfte stehen im engen Kontakt zu den jeweiligen Kulturanbietern, um die Kulturerlebnisse vor- und nachzubereiten.</a:t>
            </a:r>
          </a:p>
          <a:p>
            <a:endParaRPr lang="de-DE" dirty="0"/>
          </a:p>
        </p:txBody>
      </p:sp>
      <p:sp>
        <p:nvSpPr>
          <p:cNvPr id="4" name="Foliennummernplatzhalter 3">
            <a:extLst>
              <a:ext uri="{FF2B5EF4-FFF2-40B4-BE49-F238E27FC236}">
                <a16:creationId xmlns:a16="http://schemas.microsoft.com/office/drawing/2014/main" id="{00D2E649-E3E7-BF45-A36D-1259CED509F5}"/>
              </a:ext>
            </a:extLst>
          </p:cNvPr>
          <p:cNvSpPr>
            <a:spLocks noGrp="1"/>
          </p:cNvSpPr>
          <p:nvPr>
            <p:ph type="sldNum" sz="quarter" idx="12"/>
          </p:nvPr>
        </p:nvSpPr>
        <p:spPr/>
        <p:txBody>
          <a:bodyPr/>
          <a:lstStyle/>
          <a:p>
            <a:fld id="{A0A23AAE-2043-6342-8BBD-4D56D52B576C}" type="slidenum">
              <a:rPr lang="de-DE" smtClean="0"/>
              <a:pPr/>
              <a:t>5</a:t>
            </a:fld>
            <a:endParaRPr lang="de-DE" dirty="0"/>
          </a:p>
        </p:txBody>
      </p:sp>
      <p:sp>
        <p:nvSpPr>
          <p:cNvPr id="5" name="Titel 1">
            <a:extLst>
              <a:ext uri="{FF2B5EF4-FFF2-40B4-BE49-F238E27FC236}">
                <a16:creationId xmlns:a16="http://schemas.microsoft.com/office/drawing/2014/main" id="{2BB34820-5CC5-DD46-AFBE-5C08D540B9D5}"/>
              </a:ext>
            </a:extLst>
          </p:cNvPr>
          <p:cNvSpPr txBox="1">
            <a:spLocks/>
          </p:cNvSpPr>
          <p:nvPr/>
        </p:nvSpPr>
        <p:spPr>
          <a:xfrm>
            <a:off x="1121045" y="5765625"/>
            <a:ext cx="5399675" cy="322230"/>
          </a:xfrm>
          <a:prstGeom prst="rect">
            <a:avLst/>
          </a:prstGeom>
        </p:spPr>
        <p:txBody>
          <a:bodyPr vert="horz" lIns="36000" tIns="36000" rIns="36000" bIns="36000" rtlCol="0" anchor="t" anchorCtr="0">
            <a:noAutofit/>
          </a:bodyPr>
          <a:lstStyle>
            <a:lvl1pPr algn="l" defTabSz="755934" rtl="0" eaLnBrk="1" latinLnBrk="0" hangingPunct="1">
              <a:lnSpc>
                <a:spcPct val="90000"/>
              </a:lnSpc>
              <a:spcBef>
                <a:spcPct val="0"/>
              </a:spcBef>
              <a:buNone/>
              <a:defRPr sz="1800" b="1" kern="1200">
                <a:solidFill>
                  <a:srgbClr val="009BC0"/>
                </a:solidFill>
                <a:latin typeface="Calibri" panose="020F0502020204030204" pitchFamily="34" charset="0"/>
                <a:ea typeface="+mj-ea"/>
                <a:cs typeface="Calibri" panose="020F0502020204030204" pitchFamily="34" charset="0"/>
              </a:defRPr>
            </a:lvl1pPr>
          </a:lstStyle>
          <a:p>
            <a:endParaRPr lang="de-DE" dirty="0"/>
          </a:p>
        </p:txBody>
      </p:sp>
      <p:sp>
        <p:nvSpPr>
          <p:cNvPr id="6" name="Textplatzhalter 2">
            <a:extLst>
              <a:ext uri="{FF2B5EF4-FFF2-40B4-BE49-F238E27FC236}">
                <a16:creationId xmlns:a16="http://schemas.microsoft.com/office/drawing/2014/main" id="{1AE6AC91-7CF2-2046-BFC9-4D1D3B94563A}"/>
              </a:ext>
            </a:extLst>
          </p:cNvPr>
          <p:cNvSpPr txBox="1">
            <a:spLocks/>
          </p:cNvSpPr>
          <p:nvPr/>
        </p:nvSpPr>
        <p:spPr>
          <a:xfrm>
            <a:off x="1121046" y="5724000"/>
            <a:ext cx="5440721" cy="4478966"/>
          </a:xfrm>
          <a:prstGeom prst="rect">
            <a:avLst/>
          </a:prstGeom>
        </p:spPr>
        <p:txBody>
          <a:bodyPr vert="horz" lIns="36000" tIns="36000" rIns="36000" bIns="36000" rtlCol="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kern="1200">
                <a:solidFill>
                  <a:schemeClr val="tx1"/>
                </a:solidFill>
                <a:latin typeface="Calibri" panose="020F0502020204030204" pitchFamily="34" charset="0"/>
                <a:ea typeface="+mn-ea"/>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1653" kern="1200">
                <a:solidFill>
                  <a:schemeClr val="tx1">
                    <a:tint val="75000"/>
                  </a:schemeClr>
                </a:solidFill>
                <a:latin typeface="+mn-lt"/>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1488" kern="1200">
                <a:solidFill>
                  <a:schemeClr val="tx1">
                    <a:tint val="75000"/>
                  </a:schemeClr>
                </a:solidFill>
                <a:latin typeface="+mn-lt"/>
                <a:ea typeface="+mn-ea"/>
                <a:cs typeface="+mn-cs"/>
              </a:defRPr>
            </a:lvl3pPr>
            <a:lvl4pPr marL="1133902"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5pPr>
            <a:lvl6pPr marL="1889836"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6pPr>
            <a:lvl7pPr marL="2267803"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7pPr>
            <a:lvl8pPr marL="2645771"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8pPr>
            <a:lvl9pPr marL="3023738"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9pPr>
          </a:lstStyle>
          <a:p>
            <a:endParaRPr lang="de-DE" dirty="0"/>
          </a:p>
        </p:txBody>
      </p:sp>
    </p:spTree>
    <p:extLst>
      <p:ext uri="{BB962C8B-B14F-4D97-AF65-F5344CB8AC3E}">
        <p14:creationId xmlns:p14="http://schemas.microsoft.com/office/powerpoint/2010/main" val="428887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105D7-79CE-424B-8638-5C918B76CB13}"/>
              </a:ext>
            </a:extLst>
          </p:cNvPr>
          <p:cNvSpPr>
            <a:spLocks noGrp="1"/>
          </p:cNvSpPr>
          <p:nvPr>
            <p:ph type="title"/>
          </p:nvPr>
        </p:nvSpPr>
        <p:spPr/>
        <p:txBody>
          <a:bodyPr/>
          <a:lstStyle/>
          <a:p>
            <a:r>
              <a:rPr lang="de-DE" dirty="0"/>
              <a:t>Unterwegs in den verschiedenen Sparten </a:t>
            </a:r>
          </a:p>
        </p:txBody>
      </p:sp>
      <p:sp>
        <p:nvSpPr>
          <p:cNvPr id="3" name="Textplatzhalter 2">
            <a:extLst>
              <a:ext uri="{FF2B5EF4-FFF2-40B4-BE49-F238E27FC236}">
                <a16:creationId xmlns:a16="http://schemas.microsoft.com/office/drawing/2014/main" id="{0E8D03D0-1ACB-D34B-8A33-56E614701C22}"/>
              </a:ext>
            </a:extLst>
          </p:cNvPr>
          <p:cNvSpPr>
            <a:spLocks noGrp="1"/>
          </p:cNvSpPr>
          <p:nvPr>
            <p:ph type="body" idx="1"/>
          </p:nvPr>
        </p:nvSpPr>
        <p:spPr>
          <a:xfrm>
            <a:off x="1080000" y="2699999"/>
            <a:ext cx="5440721" cy="6944933"/>
          </a:xfrm>
        </p:spPr>
        <p:txBody>
          <a:bodyPr/>
          <a:lstStyle/>
          <a:p>
            <a:r>
              <a:rPr lang="de-DE" b="1" dirty="0"/>
              <a:t>Die Kulturstrolche sind in allen kulturellen Sparten unterwegs, beschäftigen sich mit Theater, bildender Kunst, Literatur, Medien, Musik, Tanz und Geschichte. Dafür „</a:t>
            </a:r>
            <a:r>
              <a:rPr lang="de-DE" b="1" dirty="0" err="1"/>
              <a:t>erstrolchen</a:t>
            </a:r>
            <a:r>
              <a:rPr lang="de-DE" b="1" dirty="0"/>
              <a:t>“ sie jedes </a:t>
            </a:r>
            <a:br>
              <a:rPr lang="de-DE" b="1" dirty="0"/>
            </a:br>
            <a:r>
              <a:rPr lang="de-DE" b="1" dirty="0"/>
              <a:t>Mal einen passenden Sticker für ihr Kulturstrolche-Heft.</a:t>
            </a:r>
            <a:br>
              <a:rPr lang="de-DE" b="1" dirty="0"/>
            </a:br>
            <a:endParaRPr lang="de-DE" b="1" dirty="0"/>
          </a:p>
          <a:p>
            <a:br>
              <a:rPr lang="de-DE" dirty="0"/>
            </a:br>
            <a:r>
              <a:rPr lang="de-DE" sz="1400" b="1" dirty="0">
                <a:solidFill>
                  <a:srgbClr val="009BC0"/>
                </a:solidFill>
              </a:rPr>
              <a:t>Theater</a:t>
            </a:r>
            <a:br>
              <a:rPr lang="de-DE" b="1" dirty="0"/>
            </a:br>
            <a:r>
              <a:rPr lang="de-DE" dirty="0"/>
              <a:t>Vorhang &amp; Scheinwerfer</a:t>
            </a:r>
            <a:br>
              <a:rPr lang="de-DE" dirty="0"/>
            </a:br>
            <a:br>
              <a:rPr lang="de-DE" dirty="0"/>
            </a:br>
            <a:r>
              <a:rPr lang="de-DE" dirty="0"/>
              <a:t>Hinter die Kulissen eines Theaters gucken, Technik und Aktionen hinter der Bühne kennenlernen und in einem kleinen Workshop mit Körper und Sprache spielen, sich in fremde Rollen hineinversetzen. In Paderborn sind die </a:t>
            </a:r>
            <a:r>
              <a:rPr lang="de-DE" dirty="0" err="1"/>
              <a:t>Paderhalle</a:t>
            </a:r>
            <a:r>
              <a:rPr lang="de-DE" dirty="0"/>
              <a:t> und das Theater Paderborn mit  einem tollen Angebot dabei. </a:t>
            </a:r>
          </a:p>
          <a:p>
            <a:br>
              <a:rPr lang="de-DE" sz="1400" b="1" dirty="0">
                <a:solidFill>
                  <a:srgbClr val="009BC0"/>
                </a:solidFill>
              </a:rPr>
            </a:br>
            <a:r>
              <a:rPr lang="de-DE" sz="1400" b="1" dirty="0">
                <a:solidFill>
                  <a:srgbClr val="009BC0"/>
                </a:solidFill>
              </a:rPr>
              <a:t>Kunst </a:t>
            </a:r>
            <a:br>
              <a:rPr lang="de-DE" b="1" dirty="0"/>
            </a:br>
            <a:r>
              <a:rPr lang="de-DE" dirty="0"/>
              <a:t>Farbtupfer &amp; Pinsel,</a:t>
            </a:r>
            <a:r>
              <a:rPr lang="de-DE" b="1" dirty="0"/>
              <a:t> </a:t>
            </a:r>
            <a:r>
              <a:rPr lang="de-DE" dirty="0"/>
              <a:t>Ton &amp; Stein, Graffiti &amp; Höhlenmalerei, Fotoapparat…</a:t>
            </a:r>
            <a:br>
              <a:rPr lang="de-DE" dirty="0"/>
            </a:br>
            <a:br>
              <a:rPr lang="de-DE" dirty="0"/>
            </a:br>
            <a:r>
              <a:rPr lang="de-DE" dirty="0"/>
              <a:t>„Jeder Mensch ist ein Künstler.“ (Joseph Beuys) – Einem Künstler im Atelier über die Schulter schauen, eine Ausstellung </a:t>
            </a:r>
            <a:r>
              <a:rPr lang="de-DE" dirty="0" err="1"/>
              <a:t>kuratieren</a:t>
            </a:r>
            <a:r>
              <a:rPr lang="de-DE" dirty="0"/>
              <a:t>, ein Kunstmuseum besuchen, selbst künstlerisch tätig werden mit Farben oder Alltagsmaterialien. Kunst beinhaltet viele Formen, Farben und verschiedene Ausprägungen. Sie findet im öffentlichen Raum genauso statt wie in tollen Kunstorten.  In Paderborn können die </a:t>
            </a:r>
            <a:r>
              <a:rPr lang="de-DE" dirty="0" err="1"/>
              <a:t>Kulturstrolcheklassen</a:t>
            </a:r>
            <a:r>
              <a:rPr lang="de-DE" dirty="0"/>
              <a:t> zwischen einem Besuch des Raumes für Kunst, des Kunstmuseums im Marstall, der Ateliergemeinschaft @, der Städtischen Galerie in der Reithalle und einem Kunstangebot im Diözesanmuseum wählen. </a:t>
            </a:r>
            <a:br>
              <a:rPr lang="de-DE" dirty="0"/>
            </a:br>
            <a:br>
              <a:rPr lang="de-DE" dirty="0"/>
            </a:br>
            <a:br>
              <a:rPr lang="de-DE" dirty="0"/>
            </a:br>
            <a:r>
              <a:rPr lang="de-DE" sz="1400" b="1" dirty="0">
                <a:solidFill>
                  <a:srgbClr val="009BC0"/>
                </a:solidFill>
              </a:rPr>
              <a:t>Literatur</a:t>
            </a:r>
            <a:br>
              <a:rPr lang="de-DE" sz="1400" dirty="0">
                <a:solidFill>
                  <a:prstClr val="black"/>
                </a:solidFill>
              </a:rPr>
            </a:br>
            <a:r>
              <a:rPr lang="de-DE" dirty="0">
                <a:solidFill>
                  <a:prstClr val="black"/>
                </a:solidFill>
              </a:rPr>
              <a:t>Buchstaben &amp; Verse, E-Book &amp; Schriftrolle, Bilderbuch &amp; Brief…</a:t>
            </a:r>
          </a:p>
          <a:p>
            <a:pPr lvl="0"/>
            <a:r>
              <a:rPr lang="de-DE" dirty="0">
                <a:solidFill>
                  <a:prstClr val="black"/>
                </a:solidFill>
              </a:rPr>
              <a:t>In die vielfältigen Welten der Literatur eintauchen, sich in dicken Büchern verlieren, in E-Books stöbern, Gedichte im Mund zergehen lassen, die Helden und Schurken unserer Lieblingsgeschichten bei ihren Abenteuern begleiten, selbst Geschichten schreiben, diese in unterschiedlichen Schriften festhalten und vorlesen. Herausfinden, wie Autor*innen eine Geschichte schreiben und Bibliotheken einen riesigen Fundus an Medien und Möglichkeiten bereithalten. Für die Kulturstrolche öffnet die Kinderbibliothek die Pforten und ein Angebot des Vereins Tonika e.V. lädt zum Märchenschreiben in Kooperation mit einem Migrationsverein ein. </a:t>
            </a:r>
            <a:br>
              <a:rPr lang="de-DE" dirty="0">
                <a:solidFill>
                  <a:prstClr val="black"/>
                </a:solidFill>
              </a:rPr>
            </a:br>
            <a:br>
              <a:rPr lang="de-DE" dirty="0">
                <a:solidFill>
                  <a:prstClr val="black"/>
                </a:solidFill>
              </a:rPr>
            </a:br>
            <a:endParaRPr lang="de-DE" dirty="0"/>
          </a:p>
        </p:txBody>
      </p:sp>
      <p:sp>
        <p:nvSpPr>
          <p:cNvPr id="4" name="Foliennummernplatzhalter 3">
            <a:extLst>
              <a:ext uri="{FF2B5EF4-FFF2-40B4-BE49-F238E27FC236}">
                <a16:creationId xmlns:a16="http://schemas.microsoft.com/office/drawing/2014/main" id="{00D2E649-E3E7-BF45-A36D-1259CED509F5}"/>
              </a:ext>
            </a:extLst>
          </p:cNvPr>
          <p:cNvSpPr>
            <a:spLocks noGrp="1"/>
          </p:cNvSpPr>
          <p:nvPr>
            <p:ph type="sldNum" sz="quarter" idx="12"/>
          </p:nvPr>
        </p:nvSpPr>
        <p:spPr/>
        <p:txBody>
          <a:bodyPr/>
          <a:lstStyle/>
          <a:p>
            <a:fld id="{A0A23AAE-2043-6342-8BBD-4D56D52B576C}" type="slidenum">
              <a:rPr lang="de-DE" smtClean="0"/>
              <a:pPr/>
              <a:t>6</a:t>
            </a:fld>
            <a:endParaRPr lang="de-DE" dirty="0"/>
          </a:p>
        </p:txBody>
      </p:sp>
      <p:sp>
        <p:nvSpPr>
          <p:cNvPr id="5" name="Titel 1">
            <a:extLst>
              <a:ext uri="{FF2B5EF4-FFF2-40B4-BE49-F238E27FC236}">
                <a16:creationId xmlns:a16="http://schemas.microsoft.com/office/drawing/2014/main" id="{2BB34820-5CC5-DD46-AFBE-5C08D540B9D5}"/>
              </a:ext>
            </a:extLst>
          </p:cNvPr>
          <p:cNvSpPr txBox="1">
            <a:spLocks/>
          </p:cNvSpPr>
          <p:nvPr/>
        </p:nvSpPr>
        <p:spPr>
          <a:xfrm>
            <a:off x="1121045" y="5765625"/>
            <a:ext cx="5399675" cy="322230"/>
          </a:xfrm>
          <a:prstGeom prst="rect">
            <a:avLst/>
          </a:prstGeom>
        </p:spPr>
        <p:txBody>
          <a:bodyPr vert="horz" lIns="36000" tIns="36000" rIns="36000" bIns="36000" rtlCol="0" anchor="t" anchorCtr="0">
            <a:noAutofit/>
          </a:bodyPr>
          <a:lstStyle>
            <a:lvl1pPr algn="l" defTabSz="755934" rtl="0" eaLnBrk="1" latinLnBrk="0" hangingPunct="1">
              <a:lnSpc>
                <a:spcPct val="90000"/>
              </a:lnSpc>
              <a:spcBef>
                <a:spcPct val="0"/>
              </a:spcBef>
              <a:buNone/>
              <a:defRPr sz="1800" b="1" kern="1200">
                <a:solidFill>
                  <a:srgbClr val="009BC0"/>
                </a:solidFill>
                <a:latin typeface="Calibri" panose="020F0502020204030204" pitchFamily="34" charset="0"/>
                <a:ea typeface="+mj-ea"/>
                <a:cs typeface="Calibri" panose="020F0502020204030204" pitchFamily="34" charset="0"/>
              </a:defRPr>
            </a:lvl1pPr>
          </a:lstStyle>
          <a:p>
            <a:endParaRPr lang="de-DE" dirty="0"/>
          </a:p>
        </p:txBody>
      </p:sp>
      <p:sp>
        <p:nvSpPr>
          <p:cNvPr id="6" name="Textplatzhalter 2">
            <a:extLst>
              <a:ext uri="{FF2B5EF4-FFF2-40B4-BE49-F238E27FC236}">
                <a16:creationId xmlns:a16="http://schemas.microsoft.com/office/drawing/2014/main" id="{1AE6AC91-7CF2-2046-BFC9-4D1D3B94563A}"/>
              </a:ext>
            </a:extLst>
          </p:cNvPr>
          <p:cNvSpPr txBox="1">
            <a:spLocks/>
          </p:cNvSpPr>
          <p:nvPr/>
        </p:nvSpPr>
        <p:spPr>
          <a:xfrm>
            <a:off x="1121046" y="5723999"/>
            <a:ext cx="5440721" cy="5358867"/>
          </a:xfrm>
          <a:prstGeom prst="rect">
            <a:avLst/>
          </a:prstGeom>
        </p:spPr>
        <p:txBody>
          <a:bodyPr vert="horz" lIns="36000" tIns="36000" rIns="36000" bIns="36000" rtlCol="0">
            <a:noAutofit/>
          </a:bodyPr>
          <a:lstStyle>
            <a:lvl1pPr marL="0" marR="0" indent="0" algn="l" defTabSz="755934" rtl="0" eaLnBrk="1" fontAlgn="auto" latinLnBrk="0" hangingPunct="1">
              <a:lnSpc>
                <a:spcPts val="1400"/>
              </a:lnSpc>
              <a:spcBef>
                <a:spcPts val="827"/>
              </a:spcBef>
              <a:spcAft>
                <a:spcPts val="0"/>
              </a:spcAft>
              <a:buClrTx/>
              <a:buSzTx/>
              <a:buFont typeface="Arial" panose="020B0604020202020204" pitchFamily="34" charset="0"/>
              <a:buNone/>
              <a:tabLst/>
              <a:defRPr sz="1000" kern="1200">
                <a:solidFill>
                  <a:schemeClr val="tx1"/>
                </a:solidFill>
                <a:latin typeface="Calibri" panose="020F0502020204030204" pitchFamily="34" charset="0"/>
                <a:ea typeface="+mn-ea"/>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1653" kern="1200">
                <a:solidFill>
                  <a:schemeClr val="tx1">
                    <a:tint val="75000"/>
                  </a:schemeClr>
                </a:solidFill>
                <a:latin typeface="+mn-lt"/>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1488" kern="1200">
                <a:solidFill>
                  <a:schemeClr val="tx1">
                    <a:tint val="75000"/>
                  </a:schemeClr>
                </a:solidFill>
                <a:latin typeface="+mn-lt"/>
                <a:ea typeface="+mn-ea"/>
                <a:cs typeface="+mn-cs"/>
              </a:defRPr>
            </a:lvl3pPr>
            <a:lvl4pPr marL="1133902"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5pPr>
            <a:lvl6pPr marL="1889836"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6pPr>
            <a:lvl7pPr marL="2267803"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7pPr>
            <a:lvl8pPr marL="2645771"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8pPr>
            <a:lvl9pPr marL="3023738" indent="0" algn="l" defTabSz="755934" rtl="0" eaLnBrk="1" latinLnBrk="0" hangingPunct="1">
              <a:lnSpc>
                <a:spcPct val="90000"/>
              </a:lnSpc>
              <a:spcBef>
                <a:spcPts val="413"/>
              </a:spcBef>
              <a:buFont typeface="Arial" panose="020B0604020202020204" pitchFamily="34" charset="0"/>
              <a:buNone/>
              <a:defRPr sz="1323" kern="1200">
                <a:solidFill>
                  <a:schemeClr val="tx1">
                    <a:tint val="75000"/>
                  </a:schemeClr>
                </a:solidFill>
                <a:latin typeface="+mn-lt"/>
                <a:ea typeface="+mn-ea"/>
                <a:cs typeface="+mn-cs"/>
              </a:defRPr>
            </a:lvl9pPr>
          </a:lstStyle>
          <a:p>
            <a:endParaRPr lang="de-DE" dirty="0"/>
          </a:p>
        </p:txBody>
      </p:sp>
    </p:spTree>
    <p:extLst>
      <p:ext uri="{BB962C8B-B14F-4D97-AF65-F5344CB8AC3E}">
        <p14:creationId xmlns:p14="http://schemas.microsoft.com/office/powerpoint/2010/main" val="407779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C1C4D6F-62BB-6D4D-8CE7-15E9F8AF8AD8}"/>
              </a:ext>
            </a:extLst>
          </p:cNvPr>
          <p:cNvSpPr>
            <a:spLocks noGrp="1"/>
          </p:cNvSpPr>
          <p:nvPr>
            <p:ph type="sldNum" sz="quarter" idx="12"/>
          </p:nvPr>
        </p:nvSpPr>
        <p:spPr/>
        <p:txBody>
          <a:bodyPr/>
          <a:lstStyle/>
          <a:p>
            <a:fld id="{A0A23AAE-2043-6342-8BBD-4D56D52B576C}" type="slidenum">
              <a:rPr lang="de-DE" smtClean="0"/>
              <a:pPr/>
              <a:t>7</a:t>
            </a:fld>
            <a:endParaRPr lang="de-DE" dirty="0"/>
          </a:p>
        </p:txBody>
      </p:sp>
      <p:sp>
        <p:nvSpPr>
          <p:cNvPr id="4" name="Textplatzhalter 3">
            <a:extLst>
              <a:ext uri="{FF2B5EF4-FFF2-40B4-BE49-F238E27FC236}">
                <a16:creationId xmlns:a16="http://schemas.microsoft.com/office/drawing/2014/main" id="{0ABCC4BA-E281-C546-8CF2-EBEB83A7AB1A}"/>
              </a:ext>
            </a:extLst>
          </p:cNvPr>
          <p:cNvSpPr>
            <a:spLocks noGrp="1"/>
          </p:cNvSpPr>
          <p:nvPr>
            <p:ph type="body" idx="1"/>
          </p:nvPr>
        </p:nvSpPr>
        <p:spPr>
          <a:xfrm>
            <a:off x="1080000" y="2304000"/>
            <a:ext cx="5399675" cy="7703600"/>
          </a:xfrm>
        </p:spPr>
        <p:txBody>
          <a:bodyPr/>
          <a:lstStyle/>
          <a:p>
            <a:pPr lvl="0"/>
            <a:r>
              <a:rPr lang="de-DE" sz="1400" b="1" dirty="0">
                <a:solidFill>
                  <a:srgbClr val="009BC0"/>
                </a:solidFill>
              </a:rPr>
              <a:t>Medien</a:t>
            </a:r>
            <a:r>
              <a:rPr lang="de-DE" sz="1400" dirty="0">
                <a:solidFill>
                  <a:srgbClr val="009BC0"/>
                </a:solidFill>
              </a:rPr>
              <a:t> </a:t>
            </a:r>
            <a:br>
              <a:rPr lang="de-DE" dirty="0">
                <a:solidFill>
                  <a:prstClr val="black"/>
                </a:solidFill>
              </a:rPr>
            </a:br>
            <a:r>
              <a:rPr lang="de-DE" dirty="0">
                <a:solidFill>
                  <a:prstClr val="black"/>
                </a:solidFill>
              </a:rPr>
              <a:t>Smartphone &amp; Tablet, Zeitung &amp; Fernsehen, Kamera &amp; Regiestuhl…</a:t>
            </a:r>
          </a:p>
          <a:p>
            <a:pPr lvl="0"/>
            <a:r>
              <a:rPr lang="de-DE" dirty="0">
                <a:solidFill>
                  <a:prstClr val="black"/>
                </a:solidFill>
              </a:rPr>
              <a:t>In Radioredaktionen hineinschnuppern, Journalist*innen interviewen, sich mit Zeitungsartikeln und Drehorten beschäftigen, mit der Kamera losziehen und seine Stadt portraitieren, einen Blog schreiben, ein eigenes Spiel oder einen Roboter programmieren oder sich ein </a:t>
            </a:r>
            <a:r>
              <a:rPr lang="de-DE" dirty="0" err="1">
                <a:solidFill>
                  <a:prstClr val="black"/>
                </a:solidFill>
              </a:rPr>
              <a:t>Digitorial</a:t>
            </a:r>
            <a:r>
              <a:rPr lang="de-DE" dirty="0">
                <a:solidFill>
                  <a:prstClr val="black"/>
                </a:solidFill>
              </a:rPr>
              <a:t> ausdenken.  Das Campusradio </a:t>
            </a:r>
            <a:r>
              <a:rPr lang="de-DE" dirty="0" err="1">
                <a:solidFill>
                  <a:prstClr val="black"/>
                </a:solidFill>
              </a:rPr>
              <a:t>L´Unico</a:t>
            </a:r>
            <a:r>
              <a:rPr lang="de-DE" dirty="0">
                <a:solidFill>
                  <a:prstClr val="black"/>
                </a:solidFill>
              </a:rPr>
              <a:t> und das Heinz Nixdorf </a:t>
            </a:r>
            <a:r>
              <a:rPr lang="de-DE" dirty="0" err="1">
                <a:solidFill>
                  <a:prstClr val="black"/>
                </a:solidFill>
              </a:rPr>
              <a:t>MuseumsForum</a:t>
            </a:r>
            <a:r>
              <a:rPr lang="de-DE" dirty="0">
                <a:solidFill>
                  <a:prstClr val="black"/>
                </a:solidFill>
              </a:rPr>
              <a:t> bieten in Absprache mit den Klassenleitungen spannende Einblicke.</a:t>
            </a:r>
          </a:p>
          <a:p>
            <a:endParaRPr lang="de-DE" sz="1400" b="1" dirty="0">
              <a:solidFill>
                <a:srgbClr val="009BC0"/>
              </a:solidFill>
            </a:endParaRPr>
          </a:p>
          <a:p>
            <a:r>
              <a:rPr lang="de-DE" sz="1400" b="1" dirty="0">
                <a:solidFill>
                  <a:srgbClr val="009BC0"/>
                </a:solidFill>
              </a:rPr>
              <a:t>Musik</a:t>
            </a:r>
            <a:r>
              <a:rPr lang="de-DE" sz="1400" dirty="0">
                <a:solidFill>
                  <a:srgbClr val="009BC0"/>
                </a:solidFill>
              </a:rPr>
              <a:t> </a:t>
            </a:r>
            <a:br>
              <a:rPr lang="de-DE" dirty="0"/>
            </a:br>
            <a:r>
              <a:rPr lang="de-DE" dirty="0"/>
              <a:t>Stimmgabel &amp; Tonspur, Klassik &amp; </a:t>
            </a:r>
            <a:r>
              <a:rPr lang="de-DE" dirty="0" err="1"/>
              <a:t>Rock`n</a:t>
            </a:r>
            <a:r>
              <a:rPr lang="de-DE" dirty="0"/>
              <a:t> Roll, Instrumente, Noten…</a:t>
            </a:r>
          </a:p>
          <a:p>
            <a:r>
              <a:rPr lang="de-DE" dirty="0"/>
              <a:t>Musik ist überall, aber wie wird sie „gemacht“? Wo kommt sie eigentlich her? Wie arbeiten Musiker*innen und Komponist*innen? Instrumente kennen lernen von Klavier, über Cello bis hin zur Oboe, mit der eigenen Stimme experimentieren, Bodypercussion ausprobieren, einen Orchestergraben inspizieren. All das ermöglichen Besuche in der </a:t>
            </a:r>
            <a:r>
              <a:rPr lang="de-DE" dirty="0" err="1"/>
              <a:t>Paderhalle</a:t>
            </a:r>
            <a:r>
              <a:rPr lang="de-DE" dirty="0"/>
              <a:t>.</a:t>
            </a:r>
            <a:br>
              <a:rPr lang="de-DE" dirty="0"/>
            </a:br>
            <a:endParaRPr lang="de-DE" dirty="0"/>
          </a:p>
          <a:p>
            <a:pPr lvl="0"/>
            <a:r>
              <a:rPr lang="de-DE" sz="1400" b="1" dirty="0">
                <a:solidFill>
                  <a:srgbClr val="009BC0"/>
                </a:solidFill>
              </a:rPr>
              <a:t>Tanz</a:t>
            </a:r>
            <a:r>
              <a:rPr lang="de-DE" sz="1400" dirty="0">
                <a:solidFill>
                  <a:srgbClr val="009BC0"/>
                </a:solidFill>
              </a:rPr>
              <a:t> </a:t>
            </a:r>
            <a:br>
              <a:rPr lang="de-DE" dirty="0">
                <a:solidFill>
                  <a:prstClr val="black"/>
                </a:solidFill>
              </a:rPr>
            </a:br>
            <a:r>
              <a:rPr lang="de-DE" dirty="0">
                <a:solidFill>
                  <a:prstClr val="black"/>
                </a:solidFill>
              </a:rPr>
              <a:t>Ballettschuhe &amp; Hip-Hop-Rhythmen, </a:t>
            </a:r>
            <a:r>
              <a:rPr lang="de-DE" dirty="0" err="1">
                <a:solidFill>
                  <a:prstClr val="black"/>
                </a:solidFill>
              </a:rPr>
              <a:t>Ghettoblaster</a:t>
            </a:r>
            <a:r>
              <a:rPr lang="de-DE" dirty="0">
                <a:solidFill>
                  <a:prstClr val="black"/>
                </a:solidFill>
              </a:rPr>
              <a:t> &amp; nackte Füße… </a:t>
            </a:r>
          </a:p>
          <a:p>
            <a:pPr lvl="0"/>
            <a:r>
              <a:rPr lang="de-DE" dirty="0">
                <a:solidFill>
                  <a:prstClr val="black"/>
                </a:solidFill>
              </a:rPr>
              <a:t>Was macht eigentlich ein/e Choreograf/in? Und wie merkt man sich überhaupt diese ganzen Bewegungen? Selbst so unterschiedliche Tanzstile wie Hip-Hop, Modern Dance oder Ballett ausprobieren, mit Bewegungen experimentieren und kleine Choreografien entwickeln. Im </a:t>
            </a:r>
            <a:r>
              <a:rPr lang="de-DE" dirty="0" err="1">
                <a:solidFill>
                  <a:prstClr val="black"/>
                </a:solidFill>
              </a:rPr>
              <a:t>Tanzbau</a:t>
            </a:r>
            <a:r>
              <a:rPr lang="de-DE" dirty="0">
                <a:solidFill>
                  <a:prstClr val="black"/>
                </a:solidFill>
              </a:rPr>
              <a:t> und auch im TSC Blau-Weiß können sich unsere Strolche richtig ausprobieren. </a:t>
            </a:r>
            <a:br>
              <a:rPr lang="de-DE" dirty="0">
                <a:solidFill>
                  <a:prstClr val="black"/>
                </a:solidFill>
              </a:rPr>
            </a:br>
            <a:endParaRPr lang="de-DE" dirty="0">
              <a:solidFill>
                <a:prstClr val="black"/>
              </a:solidFill>
            </a:endParaRPr>
          </a:p>
          <a:p>
            <a:pPr lvl="0"/>
            <a:r>
              <a:rPr lang="de-DE" sz="1400" b="1" dirty="0">
                <a:solidFill>
                  <a:srgbClr val="009BC0"/>
                </a:solidFill>
              </a:rPr>
              <a:t>Geschichte</a:t>
            </a:r>
            <a:r>
              <a:rPr lang="de-DE" sz="1400" dirty="0">
                <a:solidFill>
                  <a:srgbClr val="009BC0"/>
                </a:solidFill>
              </a:rPr>
              <a:t> </a:t>
            </a:r>
            <a:br>
              <a:rPr lang="de-DE" dirty="0">
                <a:solidFill>
                  <a:prstClr val="black"/>
                </a:solidFill>
              </a:rPr>
            </a:br>
            <a:r>
              <a:rPr lang="de-DE" dirty="0">
                <a:solidFill>
                  <a:prstClr val="black"/>
                </a:solidFill>
              </a:rPr>
              <a:t>Ritter &amp; Burgen, Kompass &amp; Landkarte, Märchen &amp; Mythen… </a:t>
            </a:r>
          </a:p>
          <a:p>
            <a:pPr lvl="0"/>
            <a:r>
              <a:rPr lang="de-DE" dirty="0">
                <a:solidFill>
                  <a:prstClr val="black"/>
                </a:solidFill>
              </a:rPr>
              <a:t>Was für eine Vergangenheit hat unsere Stadt? Und wo können wir ihre Spuren entdecken? In Geschichte eintauchen, sich mit Stadtgeschichte, Naturkunde, Religion, Anthropologie, Geografie etc. beschäftigen.  Dazu lädt die Stadt Paderborn an vielen unterschiedlichen Orten ein: im Stadtmuseum, im Residenzmuseum in Schloss Neuhaus, im Stadtarchiv und natürlich im Museum in der Kaiserpfalz und dem Erzbischöflichen Diözesanmuseum.</a:t>
            </a:r>
            <a:br>
              <a:rPr lang="de-DE" dirty="0">
                <a:solidFill>
                  <a:prstClr val="black"/>
                </a:solidFill>
              </a:rPr>
            </a:br>
            <a:br>
              <a:rPr lang="de-DE" dirty="0">
                <a:solidFill>
                  <a:prstClr val="black"/>
                </a:solidFill>
              </a:rPr>
            </a:br>
            <a:br>
              <a:rPr lang="de-DE" dirty="0">
                <a:solidFill>
                  <a:prstClr val="black"/>
                </a:solidFill>
              </a:rPr>
            </a:br>
            <a:r>
              <a:rPr lang="de-DE" sz="1400" b="1" dirty="0">
                <a:solidFill>
                  <a:srgbClr val="009BC0"/>
                </a:solidFill>
              </a:rPr>
              <a:t>Extra </a:t>
            </a:r>
            <a:br>
              <a:rPr lang="de-DE" b="1" dirty="0">
                <a:solidFill>
                  <a:prstClr val="black"/>
                </a:solidFill>
              </a:rPr>
            </a:br>
            <a:r>
              <a:rPr lang="de-DE" dirty="0">
                <a:solidFill>
                  <a:prstClr val="black"/>
                </a:solidFill>
              </a:rPr>
              <a:t>Der Extra-Sticker wird verliehen, wenn das Projekt keiner Sparte eindeutig zugeordnet werden kann oder spartenübergreifende Veranstaltungen stattfinden. Hier in Paderborn lädt das Naturkundemuseum ein, sich künstlerisch zu betätigen. </a:t>
            </a:r>
            <a:endParaRPr lang="de-DE" dirty="0"/>
          </a:p>
          <a:p>
            <a:endParaRPr lang="de-DE" dirty="0"/>
          </a:p>
        </p:txBody>
      </p:sp>
    </p:spTree>
    <p:extLst>
      <p:ext uri="{BB962C8B-B14F-4D97-AF65-F5344CB8AC3E}">
        <p14:creationId xmlns:p14="http://schemas.microsoft.com/office/powerpoint/2010/main" val="1310540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CD4A8-D386-5945-AB48-1E35A219B349}"/>
              </a:ext>
            </a:extLst>
          </p:cNvPr>
          <p:cNvSpPr>
            <a:spLocks noGrp="1"/>
          </p:cNvSpPr>
          <p:nvPr>
            <p:ph type="title"/>
          </p:nvPr>
        </p:nvSpPr>
        <p:spPr/>
        <p:txBody>
          <a:bodyPr/>
          <a:lstStyle/>
          <a:p>
            <a:r>
              <a:rPr lang="de-DE" dirty="0"/>
              <a:t>Hinweise zum organisatorischen Verfahren</a:t>
            </a:r>
            <a:br>
              <a:rPr lang="de-DE" dirty="0"/>
            </a:br>
            <a:endParaRPr lang="de-DE" dirty="0"/>
          </a:p>
        </p:txBody>
      </p:sp>
      <p:sp>
        <p:nvSpPr>
          <p:cNvPr id="3" name="Foliennummernplatzhalter 2">
            <a:extLst>
              <a:ext uri="{FF2B5EF4-FFF2-40B4-BE49-F238E27FC236}">
                <a16:creationId xmlns:a16="http://schemas.microsoft.com/office/drawing/2014/main" id="{8BE917B3-1B94-4D45-A9CF-E9502DC05314}"/>
              </a:ext>
            </a:extLst>
          </p:cNvPr>
          <p:cNvSpPr>
            <a:spLocks noGrp="1"/>
          </p:cNvSpPr>
          <p:nvPr>
            <p:ph type="sldNum" sz="quarter" idx="12"/>
          </p:nvPr>
        </p:nvSpPr>
        <p:spPr/>
        <p:txBody>
          <a:bodyPr/>
          <a:lstStyle/>
          <a:p>
            <a:fld id="{A0A23AAE-2043-6342-8BBD-4D56D52B576C}" type="slidenum">
              <a:rPr lang="de-DE" smtClean="0"/>
              <a:pPr/>
              <a:t>8</a:t>
            </a:fld>
            <a:endParaRPr lang="de-DE" dirty="0"/>
          </a:p>
        </p:txBody>
      </p:sp>
      <p:sp>
        <p:nvSpPr>
          <p:cNvPr id="4" name="Textplatzhalter 3">
            <a:extLst>
              <a:ext uri="{FF2B5EF4-FFF2-40B4-BE49-F238E27FC236}">
                <a16:creationId xmlns:a16="http://schemas.microsoft.com/office/drawing/2014/main" id="{D239AF01-C015-CE46-AB31-A8F3CAF9817C}"/>
              </a:ext>
            </a:extLst>
          </p:cNvPr>
          <p:cNvSpPr>
            <a:spLocks noGrp="1"/>
          </p:cNvSpPr>
          <p:nvPr>
            <p:ph type="body" idx="1"/>
          </p:nvPr>
        </p:nvSpPr>
        <p:spPr>
          <a:xfrm>
            <a:off x="1080000" y="2809875"/>
            <a:ext cx="5399675" cy="6955549"/>
          </a:xfrm>
        </p:spPr>
        <p:txBody>
          <a:bodyPr/>
          <a:lstStyle/>
          <a:p>
            <a:r>
              <a:rPr lang="de-DE" sz="1400" b="1" dirty="0"/>
              <a:t>a) Allgemeine Infos:</a:t>
            </a:r>
            <a:endParaRPr lang="de-DE" sz="1400" dirty="0"/>
          </a:p>
          <a:p>
            <a:r>
              <a:rPr lang="de-DE" dirty="0"/>
              <a:t>Jeder Kulturstrolch bzw. jede Kulturstrolche-Klasse besucht mind. 1 Sparte und/oder Kultureinrichtung oder Künstler*in pro Schulhalbjahr. Ab der Klasse 2 „</a:t>
            </a:r>
            <a:r>
              <a:rPr lang="de-DE" dirty="0" err="1"/>
              <a:t>erstrolchen</a:t>
            </a:r>
            <a:r>
              <a:rPr lang="de-DE" dirty="0"/>
              <a:t>“ die Kinder so insgesamt mind. 6 Sticker im Laufe ihrer drei </a:t>
            </a:r>
            <a:r>
              <a:rPr lang="de-DE" dirty="0" err="1"/>
              <a:t>Kulturstrolchejahre</a:t>
            </a:r>
            <a:r>
              <a:rPr lang="de-DE" dirty="0"/>
              <a:t>. </a:t>
            </a:r>
            <a:br>
              <a:rPr lang="de-DE" dirty="0"/>
            </a:br>
            <a:r>
              <a:rPr lang="de-DE" dirty="0"/>
              <a:t>Die Erkundung einer Sparte beinhaltet mehrere Besuche in der Kultureinrichtung oder Besuche eines Künstlers/Vermittlers in der Klasse. Das Eintauchen in eine Sparte erfolgt durch: Sehen, erkunden und selbst tätig werden! </a:t>
            </a:r>
          </a:p>
          <a:p>
            <a:r>
              <a:rPr lang="de-DE" b="1" dirty="0"/>
              <a:t>Schritt 1: </a:t>
            </a:r>
            <a:br>
              <a:rPr lang="de-DE" b="1" dirty="0"/>
            </a:br>
            <a:r>
              <a:rPr lang="de-DE" dirty="0"/>
              <a:t>Die Kulturstrolche stimmen sich auf die Kultureinrichtung ein, entweder durch die Lehrer*innen oder durch Künstler*innen/Vermittler*innen, die in die Klasse kommen. </a:t>
            </a:r>
          </a:p>
          <a:p>
            <a:r>
              <a:rPr lang="de-DE" b="1" dirty="0"/>
              <a:t>Schritt 2: </a:t>
            </a:r>
            <a:br>
              <a:rPr lang="de-DE" b="1" dirty="0"/>
            </a:br>
            <a:r>
              <a:rPr lang="de-DE" dirty="0"/>
              <a:t>Die Kulturstrolche lernen eine Kultureinrichtung und die Grundprinzipien der Kultursparte kennen. </a:t>
            </a:r>
          </a:p>
          <a:p>
            <a:pPr marL="171450" indent="-171450">
              <a:buFont typeface="Symbol" pitchFamily="2" charset="2"/>
              <a:buChar char="-"/>
            </a:pPr>
            <a:r>
              <a:rPr lang="de-DE" dirty="0"/>
              <a:t>Die Kulturstrolche lernen dabei Profis bzw. Künstler*innen kennen.</a:t>
            </a:r>
          </a:p>
          <a:p>
            <a:pPr marL="171450" indent="-171450">
              <a:buFont typeface="Symbol" pitchFamily="2" charset="2"/>
              <a:buChar char="-"/>
            </a:pPr>
            <a:r>
              <a:rPr lang="de-DE" dirty="0"/>
              <a:t>Die Kulturstrolche werden selbst kreativ und dürfen künstlerisch tätig werden. </a:t>
            </a:r>
          </a:p>
          <a:p>
            <a:pPr marL="171450" indent="-171450">
              <a:buFont typeface="Symbol" pitchFamily="2" charset="2"/>
              <a:buChar char="-"/>
            </a:pPr>
            <a:r>
              <a:rPr lang="de-DE" dirty="0"/>
              <a:t>Die Kulturschaffenden sorgen im Sinne von Nachhaltigkeit für an das jeweilige Angebot anknüpfende Möglichkeiten zur Weiterarbeit.</a:t>
            </a:r>
          </a:p>
          <a:p>
            <a:r>
              <a:rPr lang="de-DE" b="1" dirty="0"/>
              <a:t>Schritt 3: </a:t>
            </a:r>
            <a:br>
              <a:rPr lang="de-DE" b="1" dirty="0"/>
            </a:br>
            <a:r>
              <a:rPr lang="de-DE" dirty="0"/>
              <a:t>Nach Absolvierung der Kulturbesuche gibt es einen Sticker für das Kulturstrolche-Heft und die Möglichkeit, in diesem künstlerisch das Erlebte zu reflektieren und persönliche Erfahrungen festzuhalten. Dies ist essenzieller Bestandteil der Nachbereitung eines Besuches und liegt in der darüber hinausgehenden Ausgestaltung in der Verantwortung der Lehrkraft.  </a:t>
            </a:r>
          </a:p>
          <a:p>
            <a:endParaRPr lang="de-DE" dirty="0"/>
          </a:p>
          <a:p>
            <a:endParaRPr lang="de-DE" dirty="0"/>
          </a:p>
        </p:txBody>
      </p:sp>
    </p:spTree>
    <p:extLst>
      <p:ext uri="{BB962C8B-B14F-4D97-AF65-F5344CB8AC3E}">
        <p14:creationId xmlns:p14="http://schemas.microsoft.com/office/powerpoint/2010/main" val="2298324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CD4A8-D386-5945-AB48-1E35A219B349}"/>
              </a:ext>
            </a:extLst>
          </p:cNvPr>
          <p:cNvSpPr>
            <a:spLocks noGrp="1"/>
          </p:cNvSpPr>
          <p:nvPr>
            <p:ph type="title"/>
          </p:nvPr>
        </p:nvSpPr>
        <p:spPr/>
        <p:txBody>
          <a:bodyPr/>
          <a:lstStyle/>
          <a:p>
            <a:r>
              <a:rPr lang="de-DE" dirty="0"/>
              <a:t>Hinweise zum organisatorischen Verfahren</a:t>
            </a:r>
            <a:br>
              <a:rPr lang="de-DE" dirty="0"/>
            </a:br>
            <a:endParaRPr lang="de-DE" dirty="0"/>
          </a:p>
        </p:txBody>
      </p:sp>
      <p:sp>
        <p:nvSpPr>
          <p:cNvPr id="3" name="Foliennummernplatzhalter 2">
            <a:extLst>
              <a:ext uri="{FF2B5EF4-FFF2-40B4-BE49-F238E27FC236}">
                <a16:creationId xmlns:a16="http://schemas.microsoft.com/office/drawing/2014/main" id="{8BE917B3-1B94-4D45-A9CF-E9502DC05314}"/>
              </a:ext>
            </a:extLst>
          </p:cNvPr>
          <p:cNvSpPr>
            <a:spLocks noGrp="1"/>
          </p:cNvSpPr>
          <p:nvPr>
            <p:ph type="sldNum" sz="quarter" idx="12"/>
          </p:nvPr>
        </p:nvSpPr>
        <p:spPr/>
        <p:txBody>
          <a:bodyPr/>
          <a:lstStyle/>
          <a:p>
            <a:fld id="{A0A23AAE-2043-6342-8BBD-4D56D52B576C}" type="slidenum">
              <a:rPr lang="de-DE" smtClean="0"/>
              <a:pPr/>
              <a:t>9</a:t>
            </a:fld>
            <a:endParaRPr lang="de-DE" dirty="0"/>
          </a:p>
        </p:txBody>
      </p:sp>
      <p:sp>
        <p:nvSpPr>
          <p:cNvPr id="4" name="Textplatzhalter 3">
            <a:extLst>
              <a:ext uri="{FF2B5EF4-FFF2-40B4-BE49-F238E27FC236}">
                <a16:creationId xmlns:a16="http://schemas.microsoft.com/office/drawing/2014/main" id="{D239AF01-C015-CE46-AB31-A8F3CAF9817C}"/>
              </a:ext>
            </a:extLst>
          </p:cNvPr>
          <p:cNvSpPr>
            <a:spLocks noGrp="1"/>
          </p:cNvSpPr>
          <p:nvPr>
            <p:ph type="body" idx="1"/>
          </p:nvPr>
        </p:nvSpPr>
        <p:spPr>
          <a:xfrm>
            <a:off x="1080000" y="2809875"/>
            <a:ext cx="5399675" cy="6955549"/>
          </a:xfrm>
        </p:spPr>
        <p:txBody>
          <a:bodyPr/>
          <a:lstStyle/>
          <a:p>
            <a:pPr marL="342900" indent="-342900">
              <a:buAutoNum type="alphaLcParenR" startAt="2"/>
              <a:tabLst>
                <a:tab pos="219075" algn="l"/>
              </a:tabLst>
            </a:pPr>
            <a:r>
              <a:rPr lang="de-DE" sz="1400" b="1" dirty="0"/>
              <a:t>Verfahren zur Anmeldung und Projektdokumentation </a:t>
            </a:r>
            <a:br>
              <a:rPr lang="de-DE" sz="1400" b="1" dirty="0"/>
            </a:br>
            <a:r>
              <a:rPr lang="de-DE" sz="1400" b="1" dirty="0"/>
              <a:t>	nach Abschluss des Projektes: </a:t>
            </a:r>
          </a:p>
          <a:p>
            <a:endParaRPr lang="de-DE" b="1" dirty="0"/>
          </a:p>
          <a:p>
            <a:r>
              <a:rPr lang="de-DE" b="1" dirty="0"/>
              <a:t>… vor dem Kulturstrolche-Projekt</a:t>
            </a:r>
          </a:p>
          <a:p>
            <a:r>
              <a:rPr lang="de-DE" dirty="0"/>
              <a:t>Die Lehrkräfte vereinbaren mit den Kultureinrichtungen einen Termin und melden sich mit ihren Kulturstrolche-Projekten bei der Projektleitung ihrer Mitgliedsstadt an.</a:t>
            </a:r>
            <a:br>
              <a:rPr lang="de-DE" dirty="0"/>
            </a:br>
            <a:endParaRPr lang="de-DE" dirty="0"/>
          </a:p>
          <a:p>
            <a:r>
              <a:rPr lang="de-DE" b="1" dirty="0"/>
              <a:t>… nach dem Kulturstrolche-Projekt: </a:t>
            </a:r>
          </a:p>
          <a:p>
            <a:pPr lvl="0"/>
            <a:r>
              <a:rPr lang="de-DE" dirty="0"/>
              <a:t>Jede Klasse fertigt nach Absolvierung eines Projektes einen Projektbericht an. Eine Vorlage finden Sie auf S. 31. Das Ausfüllen des Projektberichts ist verpflichtend und wichtig für die weitere Teilnahme am Programm der Kulturstrolche.</a:t>
            </a:r>
            <a:br>
              <a:rPr lang="de-DE" dirty="0"/>
            </a:br>
            <a:endParaRPr lang="de-DE" dirty="0"/>
          </a:p>
          <a:p>
            <a:pPr lvl="0"/>
            <a:endParaRPr lang="de-DE" dirty="0"/>
          </a:p>
          <a:p>
            <a:pPr lvl="0"/>
            <a:br>
              <a:rPr lang="de-DE" dirty="0"/>
            </a:br>
            <a:r>
              <a:rPr lang="de-DE" sz="1400" b="1" dirty="0">
                <a:solidFill>
                  <a:prstClr val="black"/>
                </a:solidFill>
              </a:rPr>
              <a:t>c.)      Ansprechpartner und Projektleitung </a:t>
            </a:r>
            <a:br>
              <a:rPr lang="de-DE" sz="1400" b="1" dirty="0">
                <a:solidFill>
                  <a:prstClr val="black"/>
                </a:solidFill>
              </a:rPr>
            </a:br>
            <a:br>
              <a:rPr lang="de-DE" sz="1400" b="1" dirty="0">
                <a:solidFill>
                  <a:prstClr val="black"/>
                </a:solidFill>
              </a:rPr>
            </a:br>
            <a:r>
              <a:rPr lang="de-DE" sz="1400" b="1" dirty="0">
                <a:solidFill>
                  <a:prstClr val="black"/>
                </a:solidFill>
              </a:rPr>
              <a:t>	</a:t>
            </a:r>
            <a:r>
              <a:rPr lang="de-DE" dirty="0">
                <a:solidFill>
                  <a:prstClr val="black"/>
                </a:solidFill>
              </a:rPr>
              <a:t>Stadt Paderborn</a:t>
            </a:r>
            <a:br>
              <a:rPr lang="de-DE" dirty="0">
                <a:solidFill>
                  <a:prstClr val="black"/>
                </a:solidFill>
              </a:rPr>
            </a:br>
            <a:r>
              <a:rPr lang="de-DE" dirty="0">
                <a:solidFill>
                  <a:prstClr val="black"/>
                </a:solidFill>
              </a:rPr>
              <a:t>	Kulturamt</a:t>
            </a:r>
            <a:br>
              <a:rPr lang="de-DE" dirty="0">
                <a:solidFill>
                  <a:prstClr val="black"/>
                </a:solidFill>
              </a:rPr>
            </a:br>
            <a:r>
              <a:rPr lang="de-DE" dirty="0">
                <a:solidFill>
                  <a:prstClr val="black"/>
                </a:solidFill>
              </a:rPr>
              <a:t>	Susanne Kirchner</a:t>
            </a:r>
            <a:br>
              <a:rPr lang="de-DE" dirty="0">
                <a:solidFill>
                  <a:prstClr val="black"/>
                </a:solidFill>
              </a:rPr>
            </a:br>
            <a:r>
              <a:rPr lang="de-DE" dirty="0">
                <a:solidFill>
                  <a:prstClr val="black"/>
                </a:solidFill>
              </a:rPr>
              <a:t>	Am </a:t>
            </a:r>
            <a:r>
              <a:rPr lang="de-DE" dirty="0" err="1">
                <a:solidFill>
                  <a:prstClr val="black"/>
                </a:solidFill>
              </a:rPr>
              <a:t>Abdinghof</a:t>
            </a:r>
            <a:r>
              <a:rPr lang="de-DE" dirty="0">
                <a:solidFill>
                  <a:prstClr val="black"/>
                </a:solidFill>
              </a:rPr>
              <a:t> 11</a:t>
            </a:r>
            <a:br>
              <a:rPr lang="de-DE" dirty="0">
                <a:solidFill>
                  <a:prstClr val="black"/>
                </a:solidFill>
              </a:rPr>
            </a:br>
            <a:r>
              <a:rPr lang="de-DE" dirty="0">
                <a:solidFill>
                  <a:prstClr val="black"/>
                </a:solidFill>
              </a:rPr>
              <a:t>	33098 Paderborn</a:t>
            </a:r>
            <a:br>
              <a:rPr lang="de-DE" dirty="0">
                <a:solidFill>
                  <a:prstClr val="black"/>
                </a:solidFill>
              </a:rPr>
            </a:br>
            <a:r>
              <a:rPr lang="de-DE" dirty="0">
                <a:solidFill>
                  <a:prstClr val="black"/>
                </a:solidFill>
              </a:rPr>
              <a:t>	E-Mail: susanne.kirchner@paderborn.de</a:t>
            </a:r>
            <a:br>
              <a:rPr lang="de-DE" dirty="0">
                <a:solidFill>
                  <a:prstClr val="black"/>
                </a:solidFill>
              </a:rPr>
            </a:br>
            <a:r>
              <a:rPr lang="de-DE" dirty="0">
                <a:solidFill>
                  <a:prstClr val="black"/>
                </a:solidFill>
              </a:rPr>
              <a:t>	Telefon: 05251/881 2079</a:t>
            </a:r>
          </a:p>
          <a:p>
            <a:br>
              <a:rPr lang="de-DE" dirty="0"/>
            </a:br>
            <a:endParaRPr lang="de-DE" dirty="0"/>
          </a:p>
        </p:txBody>
      </p:sp>
    </p:spTree>
    <p:extLst>
      <p:ext uri="{BB962C8B-B14F-4D97-AF65-F5344CB8AC3E}">
        <p14:creationId xmlns:p14="http://schemas.microsoft.com/office/powerpoint/2010/main" val="15058877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7767</Words>
  <Application>Microsoft Office PowerPoint</Application>
  <PresentationFormat>Benutzerdefiniert</PresentationFormat>
  <Paragraphs>275</Paragraphs>
  <Slides>31</Slides>
  <Notes>0</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31</vt:i4>
      </vt:variant>
    </vt:vector>
  </HeadingPairs>
  <TitlesOfParts>
    <vt:vector size="38" baseType="lpstr">
      <vt:lpstr>Arial</vt:lpstr>
      <vt:lpstr>Caecilia Com 45 Light</vt:lpstr>
      <vt:lpstr>Calibri</vt:lpstr>
      <vt:lpstr>Calibri Light</vt:lpstr>
      <vt:lpstr>Symbol</vt:lpstr>
      <vt:lpstr>Office</vt:lpstr>
      <vt:lpstr>Acrobat Document</vt:lpstr>
      <vt:lpstr>2026/2027</vt:lpstr>
      <vt:lpstr>PowerPoint-Präsentation</vt:lpstr>
      <vt:lpstr>Hintergrund</vt:lpstr>
      <vt:lpstr>Ziele der „Kulturstrolche“</vt:lpstr>
      <vt:lpstr>PowerPoint-Präsentation</vt:lpstr>
      <vt:lpstr>Unterwegs in den verschiedenen Sparten </vt:lpstr>
      <vt:lpstr>PowerPoint-Präsentation</vt:lpstr>
      <vt:lpstr>Hinweise zum organisatorischen Verfahren </vt:lpstr>
      <vt:lpstr>Hinweise zum organisatorischen Verfahren </vt:lpstr>
      <vt:lpstr>Die Kinderbibliothek  Ein besonderes literarisches Projekt</vt:lpstr>
      <vt:lpstr>Die Schura</vt:lpstr>
      <vt:lpstr>Die Synagoge</vt:lpstr>
      <vt:lpstr>Das Erzbischöfliche Diözesanmuseum </vt:lpstr>
      <vt:lpstr>Die Kaiserpfalz</vt:lpstr>
      <vt:lpstr>Stadtmuseum</vt:lpstr>
      <vt:lpstr>Stadt- und Kreisarchiv </vt:lpstr>
      <vt:lpstr>Heinz Nixdorf MuseumsForum</vt:lpstr>
      <vt:lpstr>Journalistin und Moderatorin Julia Ures</vt:lpstr>
      <vt:lpstr>Paderhalle</vt:lpstr>
      <vt:lpstr>Theater Paderborn: jott</vt:lpstr>
      <vt:lpstr>Puppenspieler: Robert Husemann</vt:lpstr>
      <vt:lpstr>TSC Blau Weiß im TV 1875</vt:lpstr>
      <vt:lpstr>Raum für Kunst e.V. </vt:lpstr>
      <vt:lpstr>Studio EINZ e.V. </vt:lpstr>
      <vt:lpstr>Kunstmuseum im Marstall</vt:lpstr>
      <vt:lpstr>Städt. Galerie in der Reithalle</vt:lpstr>
      <vt:lpstr>Paderhalle</vt:lpstr>
      <vt:lpstr>Kanons singen</vt:lpstr>
      <vt:lpstr> </vt:lpstr>
      <vt:lpstr>Kooperationspartner*innen der Kulturstrolche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Mareike Uphaus</dc:creator>
  <cp:lastModifiedBy>Kirchner, 41, Stadt Paderborn</cp:lastModifiedBy>
  <cp:revision>281</cp:revision>
  <cp:lastPrinted>2019-08-05T08:11:48Z</cp:lastPrinted>
  <dcterms:created xsi:type="dcterms:W3CDTF">2019-04-30T16:25:01Z</dcterms:created>
  <dcterms:modified xsi:type="dcterms:W3CDTF">2026-03-31T15:01:54Z</dcterms:modified>
</cp:coreProperties>
</file>